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79" r:id="rId1"/>
  </p:sldMasterIdLst>
  <p:notesMasterIdLst>
    <p:notesMasterId r:id="rId46"/>
  </p:notesMasterIdLst>
  <p:sldIdLst>
    <p:sldId id="256" r:id="rId2"/>
    <p:sldId id="321" r:id="rId3"/>
    <p:sldId id="338" r:id="rId4"/>
    <p:sldId id="258" r:id="rId5"/>
    <p:sldId id="259" r:id="rId6"/>
    <p:sldId id="319" r:id="rId7"/>
    <p:sldId id="261" r:id="rId8"/>
    <p:sldId id="298" r:id="rId9"/>
    <p:sldId id="293" r:id="rId10"/>
    <p:sldId id="294" r:id="rId11"/>
    <p:sldId id="337" r:id="rId12"/>
    <p:sldId id="326" r:id="rId13"/>
    <p:sldId id="267" r:id="rId14"/>
    <p:sldId id="268" r:id="rId15"/>
    <p:sldId id="262" r:id="rId16"/>
    <p:sldId id="303" r:id="rId17"/>
    <p:sldId id="333" r:id="rId18"/>
    <p:sldId id="271" r:id="rId19"/>
    <p:sldId id="274" r:id="rId20"/>
    <p:sldId id="309" r:id="rId21"/>
    <p:sldId id="320" r:id="rId22"/>
    <p:sldId id="311" r:id="rId23"/>
    <p:sldId id="312" r:id="rId24"/>
    <p:sldId id="331" r:id="rId25"/>
    <p:sldId id="332" r:id="rId26"/>
    <p:sldId id="299" r:id="rId27"/>
    <p:sldId id="279" r:id="rId28"/>
    <p:sldId id="327" r:id="rId29"/>
    <p:sldId id="281" r:id="rId30"/>
    <p:sldId id="282" r:id="rId31"/>
    <p:sldId id="313" r:id="rId32"/>
    <p:sldId id="314" r:id="rId33"/>
    <p:sldId id="272" r:id="rId34"/>
    <p:sldId id="340" r:id="rId35"/>
    <p:sldId id="341" r:id="rId36"/>
    <p:sldId id="339" r:id="rId37"/>
    <p:sldId id="270" r:id="rId38"/>
    <p:sldId id="315" r:id="rId39"/>
    <p:sldId id="316" r:id="rId40"/>
    <p:sldId id="322" r:id="rId41"/>
    <p:sldId id="323" r:id="rId42"/>
    <p:sldId id="324" r:id="rId43"/>
    <p:sldId id="325" r:id="rId44"/>
    <p:sldId id="342" r:id="rId45"/>
  </p:sldIdLst>
  <p:sldSz cx="9144000" cy="5143500" type="screen16x9"/>
  <p:notesSz cx="6858000" cy="9144000"/>
  <p:embeddedFontLst>
    <p:embeddedFont>
      <p:font typeface="Century Schoolbook" panose="02040604050505020304" pitchFamily="18" charset="0"/>
      <p:regular r:id="rId47"/>
      <p:bold r:id="rId48"/>
      <p:italic r:id="rId49"/>
      <p:boldItalic r:id="rId50"/>
    </p:embeddedFont>
    <p:embeddedFont>
      <p:font typeface="Wingdings 2" panose="05020102010507070707" pitchFamily="18" charset="2"/>
      <p:regular r:id="rId5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4" autoAdjust="0"/>
    <p:restoredTop sz="83963" autoAdjust="0"/>
  </p:normalViewPr>
  <p:slideViewPr>
    <p:cSldViewPr snapToGrid="0">
      <p:cViewPr varScale="1">
        <p:scale>
          <a:sx n="98" d="100"/>
          <a:sy n="98" d="100"/>
        </p:scale>
        <p:origin x="57" y="357"/>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nie Frank" clId="Web-{BE52E208-6632-49F0-AF58-6E083D405298}"/>
    <pc:docChg chg="modSld">
      <pc:chgData name="Connie Frank" userId="" providerId="" clId="Web-{BE52E208-6632-49F0-AF58-6E083D405298}" dt="2021-06-06T16:32:16.267" v="482" actId="20577"/>
      <pc:docMkLst>
        <pc:docMk/>
      </pc:docMkLst>
      <pc:sldChg chg="delSp modSp">
        <pc:chgData name="Connie Frank" userId="" providerId="" clId="Web-{BE52E208-6632-49F0-AF58-6E083D405298}" dt="2021-06-06T16:22:55.586" v="108" actId="20577"/>
        <pc:sldMkLst>
          <pc:docMk/>
          <pc:sldMk cId="0" sldId="257"/>
        </pc:sldMkLst>
        <pc:spChg chg="del">
          <ac:chgData name="Connie Frank" userId="" providerId="" clId="Web-{BE52E208-6632-49F0-AF58-6E083D405298}" dt="2021-06-06T16:22:09.812" v="106"/>
          <ac:spMkLst>
            <pc:docMk/>
            <pc:sldMk cId="0" sldId="257"/>
            <ac:spMk id="4" creationId="{00000000-0000-0000-0000-000000000000}"/>
          </ac:spMkLst>
        </pc:spChg>
        <pc:spChg chg="mod">
          <ac:chgData name="Connie Frank" userId="" providerId="" clId="Web-{BE52E208-6632-49F0-AF58-6E083D405298}" dt="2021-06-06T16:22:55.586" v="108" actId="20577"/>
          <ac:spMkLst>
            <pc:docMk/>
            <pc:sldMk cId="0" sldId="257"/>
            <ac:spMk id="62" creationId="{00000000-0000-0000-0000-000000000000}"/>
          </ac:spMkLst>
        </pc:spChg>
      </pc:sldChg>
      <pc:sldChg chg="modSp">
        <pc:chgData name="Connie Frank" userId="" providerId="" clId="Web-{BE52E208-6632-49F0-AF58-6E083D405298}" dt="2021-06-06T16:25:18.590" v="114" actId="20577"/>
        <pc:sldMkLst>
          <pc:docMk/>
          <pc:sldMk cId="0" sldId="259"/>
        </pc:sldMkLst>
        <pc:spChg chg="mod">
          <ac:chgData name="Connie Frank" userId="" providerId="" clId="Web-{BE52E208-6632-49F0-AF58-6E083D405298}" dt="2021-06-06T16:25:18.590" v="114" actId="20577"/>
          <ac:spMkLst>
            <pc:docMk/>
            <pc:sldMk cId="0" sldId="259"/>
            <ac:spMk id="75" creationId="{00000000-0000-0000-0000-000000000000}"/>
          </ac:spMkLst>
        </pc:spChg>
      </pc:sldChg>
      <pc:sldChg chg="delSp modSp">
        <pc:chgData name="Connie Frank" userId="" providerId="" clId="Web-{BE52E208-6632-49F0-AF58-6E083D405298}" dt="2021-06-06T16:32:16.267" v="482" actId="20577"/>
        <pc:sldMkLst>
          <pc:docMk/>
          <pc:sldMk cId="0" sldId="260"/>
        </pc:sldMkLst>
        <pc:spChg chg="del">
          <ac:chgData name="Connie Frank" userId="" providerId="" clId="Web-{BE52E208-6632-49F0-AF58-6E083D405298}" dt="2021-06-06T16:30:10.375" v="404"/>
          <ac:spMkLst>
            <pc:docMk/>
            <pc:sldMk cId="0" sldId="260"/>
            <ac:spMk id="6" creationId="{00000000-0000-0000-0000-000000000000}"/>
          </ac:spMkLst>
        </pc:spChg>
        <pc:spChg chg="mod">
          <ac:chgData name="Connie Frank" userId="" providerId="" clId="Web-{BE52E208-6632-49F0-AF58-6E083D405298}" dt="2021-06-06T16:32:16.267" v="482" actId="20577"/>
          <ac:spMkLst>
            <pc:docMk/>
            <pc:sldMk cId="0" sldId="260"/>
            <ac:spMk id="83" creationId="{00000000-0000-0000-0000-000000000000}"/>
          </ac:spMkLst>
        </pc:spChg>
      </pc:sldChg>
    </pc:docChg>
  </pc:docChgLst>
  <pc:docChgLst>
    <pc:chgData name="Connie Frank" clId="Web-{C71063B2-49AD-4D27-BB92-299CC1FB6849}"/>
    <pc:docChg chg="modSld">
      <pc:chgData name="Connie Frank" userId="" providerId="" clId="Web-{C71063B2-49AD-4D27-BB92-299CC1FB6849}" dt="2021-06-12T23:00:50.530" v="41" actId="20577"/>
      <pc:docMkLst>
        <pc:docMk/>
      </pc:docMkLst>
      <pc:sldChg chg="modSp">
        <pc:chgData name="Connie Frank" userId="" providerId="" clId="Web-{C71063B2-49AD-4D27-BB92-299CC1FB6849}" dt="2021-06-12T23:00:50.530" v="41" actId="20577"/>
        <pc:sldMkLst>
          <pc:docMk/>
          <pc:sldMk cId="1803833224" sldId="338"/>
        </pc:sldMkLst>
        <pc:spChg chg="mod">
          <ac:chgData name="Connie Frank" userId="" providerId="" clId="Web-{C71063B2-49AD-4D27-BB92-299CC1FB6849}" dt="2021-06-12T23:00:50.530" v="41" actId="20577"/>
          <ac:spMkLst>
            <pc:docMk/>
            <pc:sldMk cId="1803833224" sldId="338"/>
            <ac:spMk id="11" creationId="{9249600E-03BD-45CF-A06D-F16449814DE7}"/>
          </ac:spMkLst>
        </pc:spChg>
      </pc:sldChg>
    </pc:docChg>
  </pc:docChgLst>
  <pc:docChgLst>
    <pc:chgData name="Rami Fetouh" clId="Web-{F02D2A16-DD5B-4F14-8FA0-98B1F878A5A1}"/>
    <pc:docChg chg="modSld">
      <pc:chgData name="Rami Fetouh" userId="" providerId="" clId="Web-{F02D2A16-DD5B-4F14-8FA0-98B1F878A5A1}" dt="2021-06-06T20:03:36.508" v="7" actId="14100"/>
      <pc:docMkLst>
        <pc:docMk/>
      </pc:docMkLst>
      <pc:sldChg chg="modSp">
        <pc:chgData name="Rami Fetouh" userId="" providerId="" clId="Web-{F02D2A16-DD5B-4F14-8FA0-98B1F878A5A1}" dt="2021-06-06T20:03:36.508" v="7" actId="14100"/>
        <pc:sldMkLst>
          <pc:docMk/>
          <pc:sldMk cId="0" sldId="314"/>
        </pc:sldMkLst>
        <pc:spChg chg="mod">
          <ac:chgData name="Rami Fetouh" userId="" providerId="" clId="Web-{F02D2A16-DD5B-4F14-8FA0-98B1F878A5A1}" dt="2021-06-06T20:03:05.977" v="3" actId="1076"/>
          <ac:spMkLst>
            <pc:docMk/>
            <pc:sldMk cId="0" sldId="314"/>
            <ac:spMk id="301" creationId="{00000000-0000-0000-0000-000000000000}"/>
          </ac:spMkLst>
        </pc:spChg>
        <pc:picChg chg="mod modCrop">
          <ac:chgData name="Rami Fetouh" userId="" providerId="" clId="Web-{F02D2A16-DD5B-4F14-8FA0-98B1F878A5A1}" dt="2021-06-06T20:03:36.508" v="7" actId="14100"/>
          <ac:picMkLst>
            <pc:docMk/>
            <pc:sldMk cId="0" sldId="314"/>
            <ac:picMk id="300" creationId="{00000000-0000-0000-0000-000000000000}"/>
          </ac:picMkLst>
        </pc:picChg>
      </pc:sldChg>
    </pc:docChg>
  </pc:docChgLst>
  <pc:docChgLst>
    <pc:chgData name="Connie Frank" clId="Web-{C160961A-3767-4051-83A8-25253EC20AA6}"/>
    <pc:docChg chg="addSld delSld modSld">
      <pc:chgData name="Connie Frank" userId="" providerId="" clId="Web-{C160961A-3767-4051-83A8-25253EC20AA6}" dt="2021-06-06T22:11:54.860" v="557" actId="20577"/>
      <pc:docMkLst>
        <pc:docMk/>
      </pc:docMkLst>
      <pc:sldChg chg="delSp modSp add del">
        <pc:chgData name="Connie Frank" userId="" providerId="" clId="Web-{C160961A-3767-4051-83A8-25253EC20AA6}" dt="2021-06-06T22:11:54.860" v="557" actId="20577"/>
        <pc:sldMkLst>
          <pc:docMk/>
          <pc:sldMk cId="2761286477" sldId="293"/>
        </pc:sldMkLst>
        <pc:spChg chg="mod">
          <ac:chgData name="Connie Frank" userId="" providerId="" clId="Web-{C160961A-3767-4051-83A8-25253EC20AA6}" dt="2021-06-06T22:11:54.860" v="557" actId="20577"/>
          <ac:spMkLst>
            <pc:docMk/>
            <pc:sldMk cId="2761286477" sldId="293"/>
            <ac:spMk id="7" creationId="{89006D8E-0C2A-4948-B953-40FE0DE10625}"/>
          </ac:spMkLst>
        </pc:spChg>
        <pc:spChg chg="del">
          <ac:chgData name="Connie Frank" userId="" providerId="" clId="Web-{C160961A-3767-4051-83A8-25253EC20AA6}" dt="2021-06-06T21:43:11.774" v="6"/>
          <ac:spMkLst>
            <pc:docMk/>
            <pc:sldMk cId="2761286477" sldId="293"/>
            <ac:spMk id="9" creationId="{00000000-0000-0000-0000-000000000000}"/>
          </ac:spMkLst>
        </pc:spChg>
        <pc:spChg chg="mod">
          <ac:chgData name="Connie Frank" userId="" providerId="" clId="Web-{C160961A-3767-4051-83A8-25253EC20AA6}" dt="2021-06-06T22:11:35.094" v="552" actId="20577"/>
          <ac:spMkLst>
            <pc:docMk/>
            <pc:sldMk cId="2761286477" sldId="293"/>
            <ac:spMk id="109" creationId="{00000000-0000-0000-0000-000000000000}"/>
          </ac:spMkLst>
        </pc:spChg>
      </pc:sldChg>
      <pc:sldChg chg="modSp">
        <pc:chgData name="Connie Frank" userId="" providerId="" clId="Web-{C160961A-3767-4051-83A8-25253EC20AA6}" dt="2021-06-06T22:08:00.531" v="503" actId="1076"/>
        <pc:sldMkLst>
          <pc:docMk/>
          <pc:sldMk cId="0" sldId="296"/>
        </pc:sldMkLst>
        <pc:picChg chg="mod">
          <ac:chgData name="Connie Frank" userId="" providerId="" clId="Web-{C160961A-3767-4051-83A8-25253EC20AA6}" dt="2021-06-06T22:08:00.531" v="503" actId="1076"/>
          <ac:picMkLst>
            <pc:docMk/>
            <pc:sldMk cId="0" sldId="296"/>
            <ac:picMk id="1026" creationId="{BF261476-1598-40DC-8528-BA8CF1F8D12E}"/>
          </ac:picMkLst>
        </pc:picChg>
      </pc:sldChg>
      <pc:sldChg chg="modSp">
        <pc:chgData name="Connie Frank" userId="" providerId="" clId="Web-{C160961A-3767-4051-83A8-25253EC20AA6}" dt="2021-06-06T21:41:56.992" v="3" actId="20577"/>
        <pc:sldMkLst>
          <pc:docMk/>
          <pc:sldMk cId="0" sldId="319"/>
        </pc:sldMkLst>
        <pc:spChg chg="mod">
          <ac:chgData name="Connie Frank" userId="" providerId="" clId="Web-{C160961A-3767-4051-83A8-25253EC20AA6}" dt="2021-06-06T21:41:56.992" v="3" actId="20577"/>
          <ac:spMkLst>
            <pc:docMk/>
            <pc:sldMk cId="0" sldId="319"/>
            <ac:spMk id="83" creationId="{00000000-0000-0000-0000-000000000000}"/>
          </ac:spMkLst>
        </pc:spChg>
      </pc:sldChg>
    </pc:docChg>
  </pc:docChgLst>
  <pc:docChgLst>
    <pc:chgData name="Connie Frank" clId="Web-{88CAFE0F-F334-4942-8D0A-12EAECB89E77}"/>
    <pc:docChg chg="modSld">
      <pc:chgData name="Connie Frank" userId="" providerId="" clId="Web-{88CAFE0F-F334-4942-8D0A-12EAECB89E77}" dt="2021-06-06T22:34:05.923" v="11"/>
      <pc:docMkLst>
        <pc:docMk/>
      </pc:docMkLst>
      <pc:sldChg chg="modSp">
        <pc:chgData name="Connie Frank" userId="" providerId="" clId="Web-{88CAFE0F-F334-4942-8D0A-12EAECB89E77}" dt="2021-06-06T22:31:09.189" v="9" actId="1076"/>
        <pc:sldMkLst>
          <pc:docMk/>
          <pc:sldMk cId="0" sldId="271"/>
        </pc:sldMkLst>
        <pc:picChg chg="mod">
          <ac:chgData name="Connie Frank" userId="" providerId="" clId="Web-{88CAFE0F-F334-4942-8D0A-12EAECB89E77}" dt="2021-06-06T22:31:09.189" v="9" actId="1076"/>
          <ac:picMkLst>
            <pc:docMk/>
            <pc:sldMk cId="0" sldId="271"/>
            <ac:picMk id="177" creationId="{00000000-0000-0000-0000-000000000000}"/>
          </ac:picMkLst>
        </pc:picChg>
      </pc:sldChg>
      <pc:sldChg chg="addSp delSp modSp">
        <pc:chgData name="Connie Frank" userId="" providerId="" clId="Web-{88CAFE0F-F334-4942-8D0A-12EAECB89E77}" dt="2021-06-06T22:34:05.923" v="11"/>
        <pc:sldMkLst>
          <pc:docMk/>
          <pc:sldMk cId="0" sldId="272"/>
        </pc:sldMkLst>
        <pc:spChg chg="del">
          <ac:chgData name="Connie Frank" userId="" providerId="" clId="Web-{88CAFE0F-F334-4942-8D0A-12EAECB89E77}" dt="2021-06-06T22:30:05.252" v="0"/>
          <ac:spMkLst>
            <pc:docMk/>
            <pc:sldMk cId="0" sldId="272"/>
            <ac:spMk id="5" creationId="{00000000-0000-0000-0000-000000000000}"/>
          </ac:spMkLst>
        </pc:spChg>
        <pc:spChg chg="mod">
          <ac:chgData name="Connie Frank" userId="" providerId="" clId="Web-{88CAFE0F-F334-4942-8D0A-12EAECB89E77}" dt="2021-06-06T22:30:52.048" v="8" actId="20577"/>
          <ac:spMkLst>
            <pc:docMk/>
            <pc:sldMk cId="0" sldId="272"/>
            <ac:spMk id="184" creationId="{00000000-0000-0000-0000-000000000000}"/>
          </ac:spMkLst>
        </pc:spChg>
        <pc:picChg chg="add mod modCrop">
          <ac:chgData name="Connie Frank" userId="" providerId="" clId="Web-{88CAFE0F-F334-4942-8D0A-12EAECB89E77}" dt="2021-06-06T22:34:05.923" v="11"/>
          <ac:picMkLst>
            <pc:docMk/>
            <pc:sldMk cId="0" sldId="272"/>
            <ac:picMk id="2" creationId="{9F27BC4E-7EAF-4FFC-A23B-A2203B9A5A86}"/>
          </ac:picMkLst>
        </pc:picChg>
      </pc:sldChg>
    </pc:docChg>
  </pc:docChgLst>
  <pc:docChgLst>
    <pc:chgData name="Rami Fetouh" clId="Web-{EC0E918D-E21E-4161-B397-F1833C155BC3}"/>
    <pc:docChg chg="modSld">
      <pc:chgData name="Rami Fetouh" userId="" providerId="" clId="Web-{EC0E918D-E21E-4161-B397-F1833C155BC3}" dt="2021-06-07T21:43:06.110" v="27" actId="20577"/>
      <pc:docMkLst>
        <pc:docMk/>
      </pc:docMkLst>
      <pc:sldChg chg="modSp">
        <pc:chgData name="Rami Fetouh" userId="" providerId="" clId="Web-{EC0E918D-E21E-4161-B397-F1833C155BC3}" dt="2021-06-07T21:43:06.110" v="27" actId="20577"/>
        <pc:sldMkLst>
          <pc:docMk/>
          <pc:sldMk cId="0" sldId="272"/>
        </pc:sldMkLst>
        <pc:spChg chg="mod">
          <ac:chgData name="Rami Fetouh" userId="" providerId="" clId="Web-{EC0E918D-E21E-4161-B397-F1833C155BC3}" dt="2021-06-07T21:43:06.110" v="27" actId="20577"/>
          <ac:spMkLst>
            <pc:docMk/>
            <pc:sldMk cId="0" sldId="272"/>
            <ac:spMk id="6" creationId="{00000000-0000-0000-0000-000000000000}"/>
          </ac:spMkLst>
        </pc:spChg>
      </pc:sldChg>
    </pc:docChg>
  </pc:docChgLst>
  <pc:docChgLst>
    <pc:chgData name="Whitney Schreiber" userId="31aca2587c466bfa" providerId="LiveId" clId="{2173C548-B2D6-4C87-8A58-D79285CAE12B}"/>
    <pc:docChg chg="custSel modSld">
      <pc:chgData name="Whitney Schreiber" userId="31aca2587c466bfa" providerId="LiveId" clId="{2173C548-B2D6-4C87-8A58-D79285CAE12B}" dt="2021-08-09T17:55:47.884" v="0" actId="478"/>
      <pc:docMkLst>
        <pc:docMk/>
      </pc:docMkLst>
      <pc:sldChg chg="delSp mod">
        <pc:chgData name="Whitney Schreiber" userId="31aca2587c466bfa" providerId="LiveId" clId="{2173C548-B2D6-4C87-8A58-D79285CAE12B}" dt="2021-08-09T17:55:47.884" v="0" actId="478"/>
        <pc:sldMkLst>
          <pc:docMk/>
          <pc:sldMk cId="2616872481" sldId="303"/>
        </pc:sldMkLst>
        <pc:inkChg chg="del">
          <ac:chgData name="Whitney Schreiber" userId="31aca2587c466bfa" providerId="LiveId" clId="{2173C548-B2D6-4C87-8A58-D79285CAE12B}" dt="2021-08-09T17:55:47.884" v="0" actId="478"/>
          <ac:inkMkLst>
            <pc:docMk/>
            <pc:sldMk cId="2616872481" sldId="303"/>
            <ac:inkMk id="11" creationId="{8EF1BC54-B14C-F948-82E3-6F5A62CDADEA}"/>
          </ac:inkMkLst>
        </pc:inkChg>
      </pc:sldChg>
    </pc:docChg>
  </pc:docChgLst>
  <pc:docChgLst>
    <pc:chgData name="Rami Fetouh" userId="EDlXucKzZ6EganrCALU0U7WW5wbI2f14bL+uB0CEytI=" providerId="None" clId="Web-{BE1D56EB-3446-4416-AA9B-89F5FEEB88BE}"/>
    <pc:docChg chg="modSld">
      <pc:chgData name="Rami Fetouh" userId="EDlXucKzZ6EganrCALU0U7WW5wbI2f14bL+uB0CEytI=" providerId="None" clId="Web-{BE1D56EB-3446-4416-AA9B-89F5FEEB88BE}" dt="2021-06-10T21:05:34.472" v="240" actId="1076"/>
      <pc:docMkLst>
        <pc:docMk/>
      </pc:docMkLst>
      <pc:sldChg chg="addSp delSp modSp">
        <pc:chgData name="Rami Fetouh" userId="EDlXucKzZ6EganrCALU0U7WW5wbI2f14bL+uB0CEytI=" providerId="None" clId="Web-{BE1D56EB-3446-4416-AA9B-89F5FEEB88BE}" dt="2021-06-10T21:05:34.472" v="240" actId="1076"/>
        <pc:sldMkLst>
          <pc:docMk/>
          <pc:sldMk cId="1803833224" sldId="338"/>
        </pc:sldMkLst>
        <pc:spChg chg="del mod">
          <ac:chgData name="Rami Fetouh" userId="EDlXucKzZ6EganrCALU0U7WW5wbI2f14bL+uB0CEytI=" providerId="None" clId="Web-{BE1D56EB-3446-4416-AA9B-89F5FEEB88BE}" dt="2021-06-10T21:04:38.767" v="216"/>
          <ac:spMkLst>
            <pc:docMk/>
            <pc:sldMk cId="1803833224" sldId="338"/>
            <ac:spMk id="2" creationId="{989CC303-EC47-4383-88A7-D166CB3CC464}"/>
          </ac:spMkLst>
        </pc:spChg>
        <pc:spChg chg="add del mod">
          <ac:chgData name="Rami Fetouh" userId="EDlXucKzZ6EganrCALU0U7WW5wbI2f14bL+uB0CEytI=" providerId="None" clId="Web-{BE1D56EB-3446-4416-AA9B-89F5FEEB88BE}" dt="2021-06-10T21:04:45.658" v="219"/>
          <ac:spMkLst>
            <pc:docMk/>
            <pc:sldMk cId="1803833224" sldId="338"/>
            <ac:spMk id="5" creationId="{542C2F95-77DF-48AE-B570-98B2629FD93F}"/>
          </ac:spMkLst>
        </pc:spChg>
        <pc:spChg chg="add">
          <ac:chgData name="Rami Fetouh" userId="EDlXucKzZ6EganrCALU0U7WW5wbI2f14bL+uB0CEytI=" providerId="None" clId="Web-{BE1D56EB-3446-4416-AA9B-89F5FEEB88BE}" dt="2021-06-10T21:04:39.142" v="217"/>
          <ac:spMkLst>
            <pc:docMk/>
            <pc:sldMk cId="1803833224" sldId="338"/>
            <ac:spMk id="6" creationId="{A29D2271-7E12-4357-B3A9-D802A9404023}"/>
          </ac:spMkLst>
        </pc:spChg>
        <pc:spChg chg="mod">
          <ac:chgData name="Rami Fetouh" userId="EDlXucKzZ6EganrCALU0U7WW5wbI2f14bL+uB0CEytI=" providerId="None" clId="Web-{BE1D56EB-3446-4416-AA9B-89F5FEEB88BE}" dt="2021-06-10T21:05:34.472" v="240" actId="1076"/>
          <ac:spMkLst>
            <pc:docMk/>
            <pc:sldMk cId="1803833224" sldId="338"/>
            <ac:spMk id="7" creationId="{BAF31FD8-530B-4ABC-BD96-957A7F78D514}"/>
          </ac:spMkLst>
        </pc:spChg>
        <pc:spChg chg="add mod">
          <ac:chgData name="Rami Fetouh" userId="EDlXucKzZ6EganrCALU0U7WW5wbI2f14bL+uB0CEytI=" providerId="None" clId="Web-{BE1D56EB-3446-4416-AA9B-89F5FEEB88BE}" dt="2021-06-10T21:04:55.924" v="232" actId="20577"/>
          <ac:spMkLst>
            <pc:docMk/>
            <pc:sldMk cId="1803833224" sldId="338"/>
            <ac:spMk id="8" creationId="{69097415-E6D3-4AB7-8028-B429C82CFF8D}"/>
          </ac:spMkLst>
        </pc:spChg>
        <pc:spChg chg="mod">
          <ac:chgData name="Rami Fetouh" userId="EDlXucKzZ6EganrCALU0U7WW5wbI2f14bL+uB0CEytI=" providerId="None" clId="Web-{BE1D56EB-3446-4416-AA9B-89F5FEEB88BE}" dt="2021-06-10T21:05:28.472" v="239" actId="1076"/>
          <ac:spMkLst>
            <pc:docMk/>
            <pc:sldMk cId="1803833224" sldId="338"/>
            <ac:spMk id="15" creationId="{67B8B532-AF85-4F7B-A77E-16ADDFCB2439}"/>
          </ac:spMkLst>
        </pc:spChg>
        <pc:picChg chg="add mod modCrop">
          <ac:chgData name="Rami Fetouh" userId="EDlXucKzZ6EganrCALU0U7WW5wbI2f14bL+uB0CEytI=" providerId="None" clId="Web-{BE1D56EB-3446-4416-AA9B-89F5FEEB88BE}" dt="2021-06-10T21:05:28.456" v="238" actId="1076"/>
          <ac:picMkLst>
            <pc:docMk/>
            <pc:sldMk cId="1803833224" sldId="338"/>
            <ac:picMk id="3" creationId="{2F7BA6BD-637B-4B8E-B71A-FEED6E628C35}"/>
          </ac:picMkLst>
        </pc:picChg>
        <pc:picChg chg="mod">
          <ac:chgData name="Rami Fetouh" userId="EDlXucKzZ6EganrCALU0U7WW5wbI2f14bL+uB0CEytI=" providerId="None" clId="Web-{BE1D56EB-3446-4416-AA9B-89F5FEEB88BE}" dt="2021-06-10T21:05:28.440" v="237" actId="1076"/>
          <ac:picMkLst>
            <pc:docMk/>
            <pc:sldMk cId="1803833224" sldId="338"/>
            <ac:picMk id="19" creationId="{0171FA89-A0DE-463B-BFE4-7A491DABFA67}"/>
          </ac:picMkLst>
        </pc:picChg>
        <pc:picChg chg="del">
          <ac:chgData name="Rami Fetouh" userId="EDlXucKzZ6EganrCALU0U7WW5wbI2f14bL+uB0CEytI=" providerId="None" clId="Web-{BE1D56EB-3446-4416-AA9B-89F5FEEB88BE}" dt="2021-06-10T20:55:59.207" v="0"/>
          <ac:picMkLst>
            <pc:docMk/>
            <pc:sldMk cId="1803833224" sldId="338"/>
            <ac:picMk id="20" creationId="{25D62E36-3C14-4365-9F75-8574A73A1F8C}"/>
          </ac:picMkLst>
        </pc:picChg>
      </pc:sldChg>
    </pc:docChg>
  </pc:docChgLst>
  <pc:docChgLst>
    <pc:chgData name="Connie Frank" clId="Web-{2780FAF0-44F9-4E34-8C65-013E7242CEC9}"/>
    <pc:docChg chg="modSld">
      <pc:chgData name="Connie Frank" userId="" providerId="" clId="Web-{2780FAF0-44F9-4E34-8C65-013E7242CEC9}" dt="2021-06-06T16:37:44.876" v="26" actId="20577"/>
      <pc:docMkLst>
        <pc:docMk/>
      </pc:docMkLst>
      <pc:sldChg chg="modSp">
        <pc:chgData name="Connie Frank" userId="" providerId="" clId="Web-{2780FAF0-44F9-4E34-8C65-013E7242CEC9}" dt="2021-06-06T16:33:30.891" v="5" actId="20577"/>
        <pc:sldMkLst>
          <pc:docMk/>
          <pc:sldMk cId="0" sldId="257"/>
        </pc:sldMkLst>
        <pc:spChg chg="mod">
          <ac:chgData name="Connie Frank" userId="" providerId="" clId="Web-{2780FAF0-44F9-4E34-8C65-013E7242CEC9}" dt="2021-06-06T16:33:30.891" v="5" actId="20577"/>
          <ac:spMkLst>
            <pc:docMk/>
            <pc:sldMk cId="0" sldId="257"/>
            <ac:spMk id="62" creationId="{00000000-0000-0000-0000-000000000000}"/>
          </ac:spMkLst>
        </pc:spChg>
      </pc:sldChg>
      <pc:sldChg chg="modSp">
        <pc:chgData name="Connie Frank" userId="" providerId="" clId="Web-{2780FAF0-44F9-4E34-8C65-013E7242CEC9}" dt="2021-06-06T16:33:01.328" v="1" actId="20577"/>
        <pc:sldMkLst>
          <pc:docMk/>
          <pc:sldMk cId="0" sldId="259"/>
        </pc:sldMkLst>
        <pc:spChg chg="mod">
          <ac:chgData name="Connie Frank" userId="" providerId="" clId="Web-{2780FAF0-44F9-4E34-8C65-013E7242CEC9}" dt="2021-06-06T16:33:01.328" v="1" actId="20577"/>
          <ac:spMkLst>
            <pc:docMk/>
            <pc:sldMk cId="0" sldId="259"/>
            <ac:spMk id="75" creationId="{00000000-0000-0000-0000-000000000000}"/>
          </ac:spMkLst>
        </pc:spChg>
      </pc:sldChg>
      <pc:sldChg chg="addSp modSp">
        <pc:chgData name="Connie Frank" userId="" providerId="" clId="Web-{2780FAF0-44F9-4E34-8C65-013E7242CEC9}" dt="2021-06-06T16:34:23.781" v="13" actId="20577"/>
        <pc:sldMkLst>
          <pc:docMk/>
          <pc:sldMk cId="0" sldId="260"/>
        </pc:sldMkLst>
        <pc:spChg chg="add mod">
          <ac:chgData name="Connie Frank" userId="" providerId="" clId="Web-{2780FAF0-44F9-4E34-8C65-013E7242CEC9}" dt="2021-06-06T16:34:18.469" v="11" actId="1076"/>
          <ac:spMkLst>
            <pc:docMk/>
            <pc:sldMk cId="0" sldId="260"/>
            <ac:spMk id="2" creationId="{426A9461-A3FC-45C2-9FC2-1CCB6661459B}"/>
          </ac:spMkLst>
        </pc:spChg>
        <pc:spChg chg="mod">
          <ac:chgData name="Connie Frank" userId="" providerId="" clId="Web-{2780FAF0-44F9-4E34-8C65-013E7242CEC9}" dt="2021-06-06T16:34:23.781" v="13" actId="20577"/>
          <ac:spMkLst>
            <pc:docMk/>
            <pc:sldMk cId="0" sldId="260"/>
            <ac:spMk id="83" creationId="{00000000-0000-0000-0000-000000000000}"/>
          </ac:spMkLst>
        </pc:spChg>
      </pc:sldChg>
      <pc:sldChg chg="modSp">
        <pc:chgData name="Connie Frank" userId="" providerId="" clId="Web-{2780FAF0-44F9-4E34-8C65-013E7242CEC9}" dt="2021-06-06T16:37:44.876" v="26" actId="20577"/>
        <pc:sldMkLst>
          <pc:docMk/>
          <pc:sldMk cId="2761286477" sldId="293"/>
        </pc:sldMkLst>
        <pc:spChg chg="mod">
          <ac:chgData name="Connie Frank" userId="" providerId="" clId="Web-{2780FAF0-44F9-4E34-8C65-013E7242CEC9}" dt="2021-06-06T16:37:44.876" v="26" actId="20577"/>
          <ac:spMkLst>
            <pc:docMk/>
            <pc:sldMk cId="2761286477" sldId="293"/>
            <ac:spMk id="109" creationId="{00000000-0000-0000-0000-000000000000}"/>
          </ac:spMkLst>
        </pc:spChg>
      </pc:sldChg>
    </pc:docChg>
  </pc:docChgLst>
  <pc:docChgLst>
    <pc:chgData name="Whitney Schreiber" userId="31aca2587c466bfa" providerId="LiveId" clId="{DBA64E1B-7E86-47AD-8D81-172878DDC5A2}"/>
    <pc:docChg chg="modSld">
      <pc:chgData name="Whitney Schreiber" userId="31aca2587c466bfa" providerId="LiveId" clId="{DBA64E1B-7E86-47AD-8D81-172878DDC5A2}" dt="2021-06-06T19:31:17.226" v="30" actId="20577"/>
      <pc:docMkLst>
        <pc:docMk/>
      </pc:docMkLst>
      <pc:sldChg chg="modSp mod">
        <pc:chgData name="Whitney Schreiber" userId="31aca2587c466bfa" providerId="LiveId" clId="{DBA64E1B-7E86-47AD-8D81-172878DDC5A2}" dt="2021-06-06T19:31:17.226" v="30" actId="20577"/>
        <pc:sldMkLst>
          <pc:docMk/>
          <pc:sldMk cId="0" sldId="296"/>
        </pc:sldMkLst>
        <pc:spChg chg="mod">
          <ac:chgData name="Whitney Schreiber" userId="31aca2587c466bfa" providerId="LiveId" clId="{DBA64E1B-7E86-47AD-8D81-172878DDC5A2}" dt="2021-06-06T19:31:17.226" v="30" actId="20577"/>
          <ac:spMkLst>
            <pc:docMk/>
            <pc:sldMk cId="0" sldId="296"/>
            <ac:spMk id="135" creationId="{00000000-0000-0000-0000-000000000000}"/>
          </ac:spMkLst>
        </pc:spChg>
        <pc:picChg chg="mod">
          <ac:chgData name="Whitney Schreiber" userId="31aca2587c466bfa" providerId="LiveId" clId="{DBA64E1B-7E86-47AD-8D81-172878DDC5A2}" dt="2021-06-06T19:27:04.985" v="6" actId="1035"/>
          <ac:picMkLst>
            <pc:docMk/>
            <pc:sldMk cId="0" sldId="296"/>
            <ac:picMk id="7" creationId="{816EE948-C10E-43B8-A227-4F83BEE7FE50}"/>
          </ac:picMkLst>
        </pc:picChg>
        <pc:picChg chg="mod">
          <ac:chgData name="Whitney Schreiber" userId="31aca2587c466bfa" providerId="LiveId" clId="{DBA64E1B-7E86-47AD-8D81-172878DDC5A2}" dt="2021-06-06T19:27:23.967" v="9" actId="1076"/>
          <ac:picMkLst>
            <pc:docMk/>
            <pc:sldMk cId="0" sldId="296"/>
            <ac:picMk id="1026" creationId="{BF261476-1598-40DC-8528-BA8CF1F8D12E}"/>
          </ac:picMkLst>
        </pc:picChg>
      </pc:sldChg>
    </pc:docChg>
  </pc:docChgLst>
  <pc:docChgLst>
    <pc:chgData name="Connie Frank" clId="Web-{6FF1C058-D901-472B-AFCD-976F8C9332DF}"/>
    <pc:docChg chg="modSld">
      <pc:chgData name="Connie Frank" userId="" providerId="" clId="Web-{6FF1C058-D901-472B-AFCD-976F8C9332DF}" dt="2021-06-08T04:22:35.885" v="77"/>
      <pc:docMkLst>
        <pc:docMk/>
      </pc:docMkLst>
      <pc:sldChg chg="modSp modNotes">
        <pc:chgData name="Connie Frank" userId="" providerId="" clId="Web-{6FF1C058-D901-472B-AFCD-976F8C9332DF}" dt="2021-06-08T04:22:35.885" v="77"/>
        <pc:sldMkLst>
          <pc:docMk/>
          <pc:sldMk cId="0" sldId="312"/>
        </pc:sldMkLst>
        <pc:spChg chg="mod">
          <ac:chgData name="Connie Frank" userId="" providerId="" clId="Web-{6FF1C058-D901-472B-AFCD-976F8C9332DF}" dt="2021-06-08T03:50:15.495" v="13" actId="1076"/>
          <ac:spMkLst>
            <pc:docMk/>
            <pc:sldMk cId="0" sldId="312"/>
            <ac:spMk id="15" creationId="{00000000-0000-0000-0000-000000000000}"/>
          </ac:spMkLst>
        </pc:spChg>
      </pc:sldChg>
      <pc:sldChg chg="modSp">
        <pc:chgData name="Connie Frank" userId="" providerId="" clId="Web-{6FF1C058-D901-472B-AFCD-976F8C9332DF}" dt="2021-06-08T04:20:34.524" v="31" actId="20577"/>
        <pc:sldMkLst>
          <pc:docMk/>
          <pc:sldMk cId="0" sldId="321"/>
        </pc:sldMkLst>
        <pc:spChg chg="mod">
          <ac:chgData name="Connie Frank" userId="" providerId="" clId="Web-{6FF1C058-D901-472B-AFCD-976F8C9332DF}" dt="2021-06-08T04:20:34.524" v="31" actId="20577"/>
          <ac:spMkLst>
            <pc:docMk/>
            <pc:sldMk cId="0" sldId="321"/>
            <ac:spMk id="62" creationId="{00000000-0000-0000-0000-000000000000}"/>
          </ac:spMkLst>
        </pc:spChg>
      </pc:sldChg>
      <pc:sldChg chg="addSp delSp modSp">
        <pc:chgData name="Connie Frank" userId="" providerId="" clId="Web-{6FF1C058-D901-472B-AFCD-976F8C9332DF}" dt="2021-06-08T04:21:07.103" v="32" actId="1076"/>
        <pc:sldMkLst>
          <pc:docMk/>
          <pc:sldMk cId="1492546197" sldId="330"/>
        </pc:sldMkLst>
        <pc:spChg chg="del mod">
          <ac:chgData name="Connie Frank" userId="" providerId="" clId="Web-{6FF1C058-D901-472B-AFCD-976F8C9332DF}" dt="2021-06-08T03:48:19.430" v="8"/>
          <ac:spMkLst>
            <pc:docMk/>
            <pc:sldMk cId="1492546197" sldId="330"/>
            <ac:spMk id="3" creationId="{EC740B84-74F2-47CE-8096-1F5D18E3D341}"/>
          </ac:spMkLst>
        </pc:spChg>
        <pc:picChg chg="add mod">
          <ac:chgData name="Connie Frank" userId="" providerId="" clId="Web-{6FF1C058-D901-472B-AFCD-976F8C9332DF}" dt="2021-06-08T04:21:07.103" v="32" actId="1076"/>
          <ac:picMkLst>
            <pc:docMk/>
            <pc:sldMk cId="1492546197" sldId="330"/>
            <ac:picMk id="3" creationId="{B575FD1C-5331-482A-9337-FF45ABDA909E}"/>
          </ac:picMkLst>
        </pc:picChg>
        <pc:picChg chg="add del mod modCrop">
          <ac:chgData name="Connie Frank" userId="" providerId="" clId="Web-{6FF1C058-D901-472B-AFCD-976F8C9332DF}" dt="2021-06-08T04:15:55.741" v="14"/>
          <ac:picMkLst>
            <pc:docMk/>
            <pc:sldMk cId="1492546197" sldId="330"/>
            <ac:picMk id="4" creationId="{B85F2E07-BC96-4743-AE69-7544607408D8}"/>
          </ac:picMkLst>
        </pc:picChg>
      </pc:sldChg>
    </pc:docChg>
  </pc:docChgLst>
  <pc:docChgLst>
    <pc:chgData name="Rami Fetouh" clId="Web-{7B8B4773-02A4-4F36-8243-113007E67290}"/>
    <pc:docChg chg="modSld">
      <pc:chgData name="Rami Fetouh" userId="" providerId="" clId="Web-{7B8B4773-02A4-4F36-8243-113007E67290}" dt="2021-06-06T19:57:30.646" v="0"/>
      <pc:docMkLst>
        <pc:docMk/>
      </pc:docMkLst>
      <pc:sldChg chg="delSp">
        <pc:chgData name="Rami Fetouh" userId="" providerId="" clId="Web-{7B8B4773-02A4-4F36-8243-113007E67290}" dt="2021-06-06T19:57:30.646" v="0"/>
        <pc:sldMkLst>
          <pc:docMk/>
          <pc:sldMk cId="0" sldId="262"/>
        </pc:sldMkLst>
        <pc:spChg chg="del">
          <ac:chgData name="Rami Fetouh" userId="" providerId="" clId="Web-{7B8B4773-02A4-4F36-8243-113007E67290}" dt="2021-06-06T19:57:30.646" v="0"/>
          <ac:spMkLst>
            <pc:docMk/>
            <pc:sldMk cId="0" sldId="262"/>
            <ac:spMk id="10" creationId="{00000000-0000-0000-0000-000000000000}"/>
          </ac:spMkLst>
        </pc:spChg>
      </pc:sldChg>
    </pc:docChg>
  </pc:docChgLst>
  <pc:docChgLst>
    <pc:chgData name="Connie Frank" clId="Web-{7031AB68-4B20-4CAB-A761-16F640847D5E}"/>
    <pc:docChg chg="modSld">
      <pc:chgData name="Connie Frank" userId="" providerId="" clId="Web-{7031AB68-4B20-4CAB-A761-16F640847D5E}" dt="2021-06-05T04:09:20.151" v="2" actId="20577"/>
      <pc:docMkLst>
        <pc:docMk/>
      </pc:docMkLst>
      <pc:sldChg chg="modSp">
        <pc:chgData name="Connie Frank" userId="" providerId="" clId="Web-{7031AB68-4B20-4CAB-A761-16F640847D5E}" dt="2021-06-05T04:09:20.151" v="2" actId="20577"/>
        <pc:sldMkLst>
          <pc:docMk/>
          <pc:sldMk cId="0" sldId="258"/>
        </pc:sldMkLst>
        <pc:spChg chg="mod">
          <ac:chgData name="Connie Frank" userId="" providerId="" clId="Web-{7031AB68-4B20-4CAB-A761-16F640847D5E}" dt="2021-06-05T04:09:20.151" v="2" actId="20577"/>
          <ac:spMkLst>
            <pc:docMk/>
            <pc:sldMk cId="0" sldId="258"/>
            <ac:spMk id="68" creationId="{00000000-0000-0000-0000-000000000000}"/>
          </ac:spMkLst>
        </pc:spChg>
      </pc:sldChg>
    </pc:docChg>
  </pc:docChgLst>
  <pc:docChgLst>
    <pc:chgData name="Rami Fetouh" clId="Web-{D09668B7-74B3-4D3D-8CE6-5E5582BBDB9C}"/>
    <pc:docChg chg="modSld">
      <pc:chgData name="Rami Fetouh" userId="" providerId="" clId="Web-{D09668B7-74B3-4D3D-8CE6-5E5582BBDB9C}" dt="2021-06-08T22:08:17.322" v="36" actId="20577"/>
      <pc:docMkLst>
        <pc:docMk/>
      </pc:docMkLst>
      <pc:sldChg chg="modSp">
        <pc:chgData name="Rami Fetouh" userId="" providerId="" clId="Web-{D09668B7-74B3-4D3D-8CE6-5E5582BBDB9C}" dt="2021-06-08T22:02:23.207" v="1" actId="1076"/>
        <pc:sldMkLst>
          <pc:docMk/>
          <pc:sldMk cId="0" sldId="259"/>
        </pc:sldMkLst>
        <pc:spChg chg="mod">
          <ac:chgData name="Rami Fetouh" userId="" providerId="" clId="Web-{D09668B7-74B3-4D3D-8CE6-5E5582BBDB9C}" dt="2021-06-08T22:02:23.207" v="1" actId="1076"/>
          <ac:spMkLst>
            <pc:docMk/>
            <pc:sldMk cId="0" sldId="259"/>
            <ac:spMk id="6" creationId="{00000000-0000-0000-0000-000000000000}"/>
          </ac:spMkLst>
        </pc:spChg>
      </pc:sldChg>
      <pc:sldChg chg="modSp">
        <pc:chgData name="Rami Fetouh" userId="" providerId="" clId="Web-{D09668B7-74B3-4D3D-8CE6-5E5582BBDB9C}" dt="2021-06-08T22:06:57.493" v="34" actId="1076"/>
        <pc:sldMkLst>
          <pc:docMk/>
          <pc:sldMk cId="0" sldId="270"/>
        </pc:sldMkLst>
        <pc:spChg chg="mod">
          <ac:chgData name="Rami Fetouh" userId="" providerId="" clId="Web-{D09668B7-74B3-4D3D-8CE6-5E5582BBDB9C}" dt="2021-06-08T22:06:57.493" v="34" actId="1076"/>
          <ac:spMkLst>
            <pc:docMk/>
            <pc:sldMk cId="0" sldId="270"/>
            <ac:spMk id="7" creationId="{00000000-0000-0000-0000-000000000000}"/>
          </ac:spMkLst>
        </pc:spChg>
      </pc:sldChg>
      <pc:sldChg chg="modSp">
        <pc:chgData name="Rami Fetouh" userId="" providerId="" clId="Web-{D09668B7-74B3-4D3D-8CE6-5E5582BBDB9C}" dt="2021-06-08T22:06:52.868" v="33" actId="20577"/>
        <pc:sldMkLst>
          <pc:docMk/>
          <pc:sldMk cId="0" sldId="281"/>
        </pc:sldMkLst>
        <pc:spChg chg="mod">
          <ac:chgData name="Rami Fetouh" userId="" providerId="" clId="Web-{D09668B7-74B3-4D3D-8CE6-5E5582BBDB9C}" dt="2021-06-08T22:03:28.864" v="20" actId="1076"/>
          <ac:spMkLst>
            <pc:docMk/>
            <pc:sldMk cId="0" sldId="281"/>
            <ac:spMk id="6" creationId="{00000000-0000-0000-0000-000000000000}"/>
          </ac:spMkLst>
        </pc:spChg>
        <pc:spChg chg="mod">
          <ac:chgData name="Rami Fetouh" userId="" providerId="" clId="Web-{D09668B7-74B3-4D3D-8CE6-5E5582BBDB9C}" dt="2021-06-08T22:06:52.868" v="33" actId="20577"/>
          <ac:spMkLst>
            <pc:docMk/>
            <pc:sldMk cId="0" sldId="281"/>
            <ac:spMk id="266" creationId="{00000000-0000-0000-0000-000000000000}"/>
          </ac:spMkLst>
        </pc:spChg>
      </pc:sldChg>
      <pc:sldChg chg="modSp">
        <pc:chgData name="Rami Fetouh" userId="" providerId="" clId="Web-{D09668B7-74B3-4D3D-8CE6-5E5582BBDB9C}" dt="2021-06-08T22:08:17.322" v="36" actId="20577"/>
        <pc:sldMkLst>
          <pc:docMk/>
          <pc:sldMk cId="0" sldId="294"/>
        </pc:sldMkLst>
        <pc:spChg chg="mod">
          <ac:chgData name="Rami Fetouh" userId="" providerId="" clId="Web-{D09668B7-74B3-4D3D-8CE6-5E5582BBDB9C}" dt="2021-06-08T22:08:17.322" v="36" actId="20577"/>
          <ac:spMkLst>
            <pc:docMk/>
            <pc:sldMk cId="0" sldId="294"/>
            <ac:spMk id="8" creationId="{1008E04B-DB0E-496A-B177-EEEF86825F7A}"/>
          </ac:spMkLst>
        </pc:spChg>
      </pc:sldChg>
      <pc:sldChg chg="modSp">
        <pc:chgData name="Rami Fetouh" userId="" providerId="" clId="Web-{D09668B7-74B3-4D3D-8CE6-5E5582BBDB9C}" dt="2021-06-08T22:02:35.363" v="3" actId="1076"/>
        <pc:sldMkLst>
          <pc:docMk/>
          <pc:sldMk cId="0" sldId="295"/>
        </pc:sldMkLst>
        <pc:spChg chg="mod">
          <ac:chgData name="Rami Fetouh" userId="" providerId="" clId="Web-{D09668B7-74B3-4D3D-8CE6-5E5582BBDB9C}" dt="2021-06-08T22:02:35.363" v="3" actId="1076"/>
          <ac:spMkLst>
            <pc:docMk/>
            <pc:sldMk cId="0" sldId="295"/>
            <ac:spMk id="8" creationId="{00000000-0000-0000-0000-000000000000}"/>
          </ac:spMkLst>
        </pc:spChg>
      </pc:sldChg>
      <pc:sldChg chg="modSp">
        <pc:chgData name="Rami Fetouh" userId="" providerId="" clId="Web-{D09668B7-74B3-4D3D-8CE6-5E5582BBDB9C}" dt="2021-06-08T22:03:17.645" v="17" actId="1076"/>
        <pc:sldMkLst>
          <pc:docMk/>
          <pc:sldMk cId="1826820325" sldId="299"/>
        </pc:sldMkLst>
        <pc:spChg chg="mod">
          <ac:chgData name="Rami Fetouh" userId="" providerId="" clId="Web-{D09668B7-74B3-4D3D-8CE6-5E5582BBDB9C}" dt="2021-06-08T22:03:17.645" v="17" actId="1076"/>
          <ac:spMkLst>
            <pc:docMk/>
            <pc:sldMk cId="1826820325" sldId="299"/>
            <ac:spMk id="6" creationId="{00000000-0000-0000-0000-000000000000}"/>
          </ac:spMkLst>
        </pc:spChg>
      </pc:sldChg>
      <pc:sldChg chg="modSp">
        <pc:chgData name="Rami Fetouh" userId="" providerId="" clId="Web-{D09668B7-74B3-4D3D-8CE6-5E5582BBDB9C}" dt="2021-06-08T22:02:55.504" v="6" actId="1076"/>
        <pc:sldMkLst>
          <pc:docMk/>
          <pc:sldMk cId="0" sldId="309"/>
        </pc:sldMkLst>
        <pc:spChg chg="mod">
          <ac:chgData name="Rami Fetouh" userId="" providerId="" clId="Web-{D09668B7-74B3-4D3D-8CE6-5E5582BBDB9C}" dt="2021-06-08T22:02:55.504" v="6" actId="1076"/>
          <ac:spMkLst>
            <pc:docMk/>
            <pc:sldMk cId="0" sldId="309"/>
            <ac:spMk id="18" creationId="{00000000-0000-0000-0000-000000000000}"/>
          </ac:spMkLst>
        </pc:spChg>
      </pc:sldChg>
      <pc:sldChg chg="modSp">
        <pc:chgData name="Rami Fetouh" userId="" providerId="" clId="Web-{D09668B7-74B3-4D3D-8CE6-5E5582BBDB9C}" dt="2021-06-08T22:03:03.553" v="8" actId="1076"/>
        <pc:sldMkLst>
          <pc:docMk/>
          <pc:sldMk cId="0" sldId="311"/>
        </pc:sldMkLst>
        <pc:spChg chg="mod">
          <ac:chgData name="Rami Fetouh" userId="" providerId="" clId="Web-{D09668B7-74B3-4D3D-8CE6-5E5582BBDB9C}" dt="2021-06-08T22:03:03.553" v="8" actId="1076"/>
          <ac:spMkLst>
            <pc:docMk/>
            <pc:sldMk cId="0" sldId="311"/>
            <ac:spMk id="15" creationId="{00000000-0000-0000-0000-000000000000}"/>
          </ac:spMkLst>
        </pc:spChg>
      </pc:sldChg>
      <pc:sldChg chg="modSp">
        <pc:chgData name="Rami Fetouh" userId="" providerId="" clId="Web-{D09668B7-74B3-4D3D-8CE6-5E5582BBDB9C}" dt="2021-06-08T22:03:11.035" v="14" actId="1076"/>
        <pc:sldMkLst>
          <pc:docMk/>
          <pc:sldMk cId="0" sldId="312"/>
        </pc:sldMkLst>
        <pc:spChg chg="mod">
          <ac:chgData name="Rami Fetouh" userId="" providerId="" clId="Web-{D09668B7-74B3-4D3D-8CE6-5E5582BBDB9C}" dt="2021-06-08T22:03:11.035" v="14" actId="1076"/>
          <ac:spMkLst>
            <pc:docMk/>
            <pc:sldMk cId="0" sldId="312"/>
            <ac:spMk id="15" creationId="{00000000-0000-0000-0000-000000000000}"/>
          </ac:spMkLst>
        </pc:spChg>
      </pc:sldChg>
      <pc:sldChg chg="modSp">
        <pc:chgData name="Rami Fetouh" userId="" providerId="" clId="Web-{D09668B7-74B3-4D3D-8CE6-5E5582BBDB9C}" dt="2021-06-08T22:02:27.441" v="2" actId="1076"/>
        <pc:sldMkLst>
          <pc:docMk/>
          <pc:sldMk cId="0" sldId="319"/>
        </pc:sldMkLst>
        <pc:spChg chg="mod">
          <ac:chgData name="Rami Fetouh" userId="" providerId="" clId="Web-{D09668B7-74B3-4D3D-8CE6-5E5582BBDB9C}" dt="2021-06-08T22:02:27.441" v="2" actId="1076"/>
          <ac:spMkLst>
            <pc:docMk/>
            <pc:sldMk cId="0" sldId="319"/>
            <ac:spMk id="6" creationId="{00000000-0000-0000-0000-000000000000}"/>
          </ac:spMkLst>
        </pc:spChg>
      </pc:sldChg>
      <pc:sldChg chg="modSp">
        <pc:chgData name="Rami Fetouh" userId="" providerId="" clId="Web-{D09668B7-74B3-4D3D-8CE6-5E5582BBDB9C}" dt="2021-06-08T22:02:59.520" v="7" actId="1076"/>
        <pc:sldMkLst>
          <pc:docMk/>
          <pc:sldMk cId="0" sldId="320"/>
        </pc:sldMkLst>
        <pc:spChg chg="mod">
          <ac:chgData name="Rami Fetouh" userId="" providerId="" clId="Web-{D09668B7-74B3-4D3D-8CE6-5E5582BBDB9C}" dt="2021-06-08T22:02:59.520" v="7" actId="1076"/>
          <ac:spMkLst>
            <pc:docMk/>
            <pc:sldMk cId="0" sldId="320"/>
            <ac:spMk id="19" creationId="{00000000-0000-0000-0000-000000000000}"/>
          </ac:spMkLst>
        </pc:spChg>
      </pc:sldChg>
      <pc:sldChg chg="modSp">
        <pc:chgData name="Rami Fetouh" userId="" providerId="" clId="Web-{D09668B7-74B3-4D3D-8CE6-5E5582BBDB9C}" dt="2021-06-08T22:02:19.660" v="0" actId="1076"/>
        <pc:sldMkLst>
          <pc:docMk/>
          <pc:sldMk cId="0" sldId="321"/>
        </pc:sldMkLst>
        <pc:spChg chg="mod">
          <ac:chgData name="Rami Fetouh" userId="" providerId="" clId="Web-{D09668B7-74B3-4D3D-8CE6-5E5582BBDB9C}" dt="2021-06-08T22:02:19.660" v="0" actId="1076"/>
          <ac:spMkLst>
            <pc:docMk/>
            <pc:sldMk cId="0" sldId="321"/>
            <ac:spMk id="5" creationId="{00000000-0000-0000-0000-000000000000}"/>
          </ac:spMkLst>
        </pc:spChg>
      </pc:sldChg>
      <pc:sldChg chg="modSp">
        <pc:chgData name="Rami Fetouh" userId="" providerId="" clId="Web-{D09668B7-74B3-4D3D-8CE6-5E5582BBDB9C}" dt="2021-06-08T22:02:40.973" v="5" actId="1076"/>
        <pc:sldMkLst>
          <pc:docMk/>
          <pc:sldMk cId="0" sldId="326"/>
        </pc:sldMkLst>
        <pc:spChg chg="mod">
          <ac:chgData name="Rami Fetouh" userId="" providerId="" clId="Web-{D09668B7-74B3-4D3D-8CE6-5E5582BBDB9C}" dt="2021-06-08T22:02:40.973" v="5" actId="1076"/>
          <ac:spMkLst>
            <pc:docMk/>
            <pc:sldMk cId="0" sldId="326"/>
            <ac:spMk id="9" creationId="{00000000-0000-0000-0000-000000000000}"/>
          </ac:spMkLst>
        </pc:spChg>
      </pc:sldChg>
      <pc:sldChg chg="modSp">
        <pc:chgData name="Rami Fetouh" userId="" providerId="" clId="Web-{D09668B7-74B3-4D3D-8CE6-5E5582BBDB9C}" dt="2021-06-08T22:03:22.332" v="18" actId="1076"/>
        <pc:sldMkLst>
          <pc:docMk/>
          <pc:sldMk cId="3727646087" sldId="327"/>
        </pc:sldMkLst>
        <pc:spChg chg="mod">
          <ac:chgData name="Rami Fetouh" userId="" providerId="" clId="Web-{D09668B7-74B3-4D3D-8CE6-5E5582BBDB9C}" dt="2021-06-08T22:03:22.332" v="18" actId="1076"/>
          <ac:spMkLst>
            <pc:docMk/>
            <pc:sldMk cId="3727646087" sldId="327"/>
            <ac:spMk id="6" creationId="{00000000-0000-0000-0000-000000000000}"/>
          </ac:spMkLst>
        </pc:spChg>
      </pc:sldChg>
      <pc:sldChg chg="modSp">
        <pc:chgData name="Rami Fetouh" userId="" providerId="" clId="Web-{D09668B7-74B3-4D3D-8CE6-5E5582BBDB9C}" dt="2021-06-08T22:06:22.305" v="25" actId="1076"/>
        <pc:sldMkLst>
          <pc:docMk/>
          <pc:sldMk cId="3272939961" sldId="331"/>
        </pc:sldMkLst>
        <pc:spChg chg="mod">
          <ac:chgData name="Rami Fetouh" userId="" providerId="" clId="Web-{D09668B7-74B3-4D3D-8CE6-5E5582BBDB9C}" dt="2021-06-08T22:06:22.305" v="25" actId="1076"/>
          <ac:spMkLst>
            <pc:docMk/>
            <pc:sldMk cId="3272939961" sldId="331"/>
            <ac:spMk id="8" creationId="{00000000-0000-0000-0000-000000000000}"/>
          </ac:spMkLst>
        </pc:spChg>
      </pc:sldChg>
      <pc:sldChg chg="modSp">
        <pc:chgData name="Rami Fetouh" userId="" providerId="" clId="Web-{D09668B7-74B3-4D3D-8CE6-5E5582BBDB9C}" dt="2021-06-08T22:06:27.086" v="26" actId="1076"/>
        <pc:sldMkLst>
          <pc:docMk/>
          <pc:sldMk cId="670442594" sldId="332"/>
        </pc:sldMkLst>
        <pc:spChg chg="mod">
          <ac:chgData name="Rami Fetouh" userId="" providerId="" clId="Web-{D09668B7-74B3-4D3D-8CE6-5E5582BBDB9C}" dt="2021-06-08T22:06:27.086" v="26" actId="1076"/>
          <ac:spMkLst>
            <pc:docMk/>
            <pc:sldMk cId="670442594" sldId="332"/>
            <ac:spMk id="8" creationId="{00000000-0000-0000-0000-000000000000}"/>
          </ac:spMkLst>
        </pc:spChg>
      </pc:sldChg>
    </pc:docChg>
  </pc:docChgLst>
  <pc:docChgLst>
    <pc:chgData name="Rami Fetouh" clId="Web-{60E40A7A-76F8-4F38-9C87-DADF94B34BBE}"/>
    <pc:docChg chg="addSld modSld sldOrd">
      <pc:chgData name="Rami Fetouh" userId="" providerId="" clId="Web-{60E40A7A-76F8-4F38-9C87-DADF94B34BBE}" dt="2021-06-06T01:13:43.686" v="31" actId="20577"/>
      <pc:docMkLst>
        <pc:docMk/>
      </pc:docMkLst>
      <pc:sldChg chg="modSp">
        <pc:chgData name="Rami Fetouh" userId="" providerId="" clId="Web-{60E40A7A-76F8-4F38-9C87-DADF94B34BBE}" dt="2021-06-06T01:12:01.312" v="0" actId="1076"/>
        <pc:sldMkLst>
          <pc:docMk/>
          <pc:sldMk cId="0" sldId="271"/>
        </pc:sldMkLst>
        <pc:picChg chg="mod">
          <ac:chgData name="Rami Fetouh" userId="" providerId="" clId="Web-{60E40A7A-76F8-4F38-9C87-DADF94B34BBE}" dt="2021-06-06T01:12:01.312" v="0" actId="1076"/>
          <ac:picMkLst>
            <pc:docMk/>
            <pc:sldMk cId="0" sldId="271"/>
            <ac:picMk id="177" creationId="{00000000-0000-0000-0000-000000000000}"/>
          </ac:picMkLst>
        </pc:picChg>
      </pc:sldChg>
      <pc:sldChg chg="addSp modSp">
        <pc:chgData name="Rami Fetouh" userId="" providerId="" clId="Web-{60E40A7A-76F8-4F38-9C87-DADF94B34BBE}" dt="2021-06-06T01:12:16.359" v="2" actId="20577"/>
        <pc:sldMkLst>
          <pc:docMk/>
          <pc:sldMk cId="0" sldId="275"/>
        </pc:sldMkLst>
        <pc:spChg chg="add mod">
          <ac:chgData name="Rami Fetouh" userId="" providerId="" clId="Web-{60E40A7A-76F8-4F38-9C87-DADF94B34BBE}" dt="2021-06-06T01:12:16.359" v="2" actId="20577"/>
          <ac:spMkLst>
            <pc:docMk/>
            <pc:sldMk cId="0" sldId="275"/>
            <ac:spMk id="2" creationId="{3EFCC093-3BB3-410C-818F-632FF4B80761}"/>
          </ac:spMkLst>
        </pc:spChg>
      </pc:sldChg>
      <pc:sldChg chg="addSp">
        <pc:chgData name="Rami Fetouh" userId="" providerId="" clId="Web-{60E40A7A-76F8-4F38-9C87-DADF94B34BBE}" dt="2021-06-06T01:12:18.359" v="3"/>
        <pc:sldMkLst>
          <pc:docMk/>
          <pc:sldMk cId="0" sldId="276"/>
        </pc:sldMkLst>
        <pc:spChg chg="add">
          <ac:chgData name="Rami Fetouh" userId="" providerId="" clId="Web-{60E40A7A-76F8-4F38-9C87-DADF94B34BBE}" dt="2021-06-06T01:12:18.359" v="3"/>
          <ac:spMkLst>
            <pc:docMk/>
            <pc:sldMk cId="0" sldId="276"/>
            <ac:spMk id="2" creationId="{F2BBC840-2D01-42B7-9DE8-3F0C9E5AE3E2}"/>
          </ac:spMkLst>
        </pc:spChg>
      </pc:sldChg>
      <pc:sldChg chg="addSp">
        <pc:chgData name="Rami Fetouh" userId="" providerId="" clId="Web-{60E40A7A-76F8-4F38-9C87-DADF94B34BBE}" dt="2021-06-06T01:12:20.359" v="4"/>
        <pc:sldMkLst>
          <pc:docMk/>
          <pc:sldMk cId="0" sldId="277"/>
        </pc:sldMkLst>
        <pc:spChg chg="add">
          <ac:chgData name="Rami Fetouh" userId="" providerId="" clId="Web-{60E40A7A-76F8-4F38-9C87-DADF94B34BBE}" dt="2021-06-06T01:12:20.359" v="4"/>
          <ac:spMkLst>
            <pc:docMk/>
            <pc:sldMk cId="0" sldId="277"/>
            <ac:spMk id="2" creationId="{E23F1F09-A7F8-4862-8504-2F695E93D3D1}"/>
          </ac:spMkLst>
        </pc:spChg>
      </pc:sldChg>
      <pc:sldChg chg="addSp">
        <pc:chgData name="Rami Fetouh" userId="" providerId="" clId="Web-{60E40A7A-76F8-4F38-9C87-DADF94B34BBE}" dt="2021-06-06T01:12:22.140" v="5"/>
        <pc:sldMkLst>
          <pc:docMk/>
          <pc:sldMk cId="0" sldId="278"/>
        </pc:sldMkLst>
        <pc:spChg chg="add">
          <ac:chgData name="Rami Fetouh" userId="" providerId="" clId="Web-{60E40A7A-76F8-4F38-9C87-DADF94B34BBE}" dt="2021-06-06T01:12:22.140" v="5"/>
          <ac:spMkLst>
            <pc:docMk/>
            <pc:sldMk cId="0" sldId="278"/>
            <ac:spMk id="2" creationId="{41BBD74E-C344-45C0-96E0-5C5C71D5A374}"/>
          </ac:spMkLst>
        </pc:spChg>
      </pc:sldChg>
      <pc:sldChg chg="addSp modSp">
        <pc:chgData name="Rami Fetouh" userId="" providerId="" clId="Web-{60E40A7A-76F8-4F38-9C87-DADF94B34BBE}" dt="2021-06-06T01:12:28.218" v="7" actId="20577"/>
        <pc:sldMkLst>
          <pc:docMk/>
          <pc:sldMk cId="0" sldId="280"/>
        </pc:sldMkLst>
        <pc:spChg chg="add mod">
          <ac:chgData name="Rami Fetouh" userId="" providerId="" clId="Web-{60E40A7A-76F8-4F38-9C87-DADF94B34BBE}" dt="2021-06-06T01:12:28.218" v="7" actId="20577"/>
          <ac:spMkLst>
            <pc:docMk/>
            <pc:sldMk cId="0" sldId="280"/>
            <ac:spMk id="2" creationId="{087B6D47-D410-4F28-9E5B-5AD416CB6E33}"/>
          </ac:spMkLst>
        </pc:spChg>
      </pc:sldChg>
      <pc:sldChg chg="addSp modSp">
        <pc:chgData name="Rami Fetouh" userId="" providerId="" clId="Web-{60E40A7A-76F8-4F38-9C87-DADF94B34BBE}" dt="2021-06-06T01:13:28.468" v="20" actId="20577"/>
        <pc:sldMkLst>
          <pc:docMk/>
          <pc:sldMk cId="0" sldId="283"/>
        </pc:sldMkLst>
        <pc:spChg chg="add mod">
          <ac:chgData name="Rami Fetouh" userId="" providerId="" clId="Web-{60E40A7A-76F8-4F38-9C87-DADF94B34BBE}" dt="2021-06-06T01:13:28.468" v="20" actId="20577"/>
          <ac:spMkLst>
            <pc:docMk/>
            <pc:sldMk cId="0" sldId="283"/>
            <ac:spMk id="2" creationId="{213197EC-61E8-4526-B5B2-B6702F525442}"/>
          </ac:spMkLst>
        </pc:spChg>
      </pc:sldChg>
      <pc:sldChg chg="addSp modSp">
        <pc:chgData name="Rami Fetouh" userId="" providerId="" clId="Web-{60E40A7A-76F8-4F38-9C87-DADF94B34BBE}" dt="2021-06-06T01:13:33.436" v="25" actId="20577"/>
        <pc:sldMkLst>
          <pc:docMk/>
          <pc:sldMk cId="0" sldId="284"/>
        </pc:sldMkLst>
        <pc:spChg chg="add mod">
          <ac:chgData name="Rami Fetouh" userId="" providerId="" clId="Web-{60E40A7A-76F8-4F38-9C87-DADF94B34BBE}" dt="2021-06-06T01:13:33.436" v="25" actId="20577"/>
          <ac:spMkLst>
            <pc:docMk/>
            <pc:sldMk cId="0" sldId="284"/>
            <ac:spMk id="2" creationId="{AB35F431-A86C-4065-BD33-F4C5DDB4D6D0}"/>
          </ac:spMkLst>
        </pc:spChg>
      </pc:sldChg>
      <pc:sldChg chg="addSp modSp">
        <pc:chgData name="Rami Fetouh" userId="" providerId="" clId="Web-{60E40A7A-76F8-4F38-9C87-DADF94B34BBE}" dt="2021-06-06T01:13:38.686" v="29" actId="20577"/>
        <pc:sldMkLst>
          <pc:docMk/>
          <pc:sldMk cId="0" sldId="285"/>
        </pc:sldMkLst>
        <pc:spChg chg="add mod">
          <ac:chgData name="Rami Fetouh" userId="" providerId="" clId="Web-{60E40A7A-76F8-4F38-9C87-DADF94B34BBE}" dt="2021-06-06T01:13:38.686" v="29" actId="20577"/>
          <ac:spMkLst>
            <pc:docMk/>
            <pc:sldMk cId="0" sldId="285"/>
            <ac:spMk id="2" creationId="{160BD127-154A-443F-A4B4-E21D4C983E7C}"/>
          </ac:spMkLst>
        </pc:spChg>
      </pc:sldChg>
      <pc:sldChg chg="addSp modSp">
        <pc:chgData name="Rami Fetouh" userId="" providerId="" clId="Web-{60E40A7A-76F8-4F38-9C87-DADF94B34BBE}" dt="2021-06-06T01:13:43.686" v="31" actId="20577"/>
        <pc:sldMkLst>
          <pc:docMk/>
          <pc:sldMk cId="0" sldId="286"/>
        </pc:sldMkLst>
        <pc:spChg chg="add mod">
          <ac:chgData name="Rami Fetouh" userId="" providerId="" clId="Web-{60E40A7A-76F8-4F38-9C87-DADF94B34BBE}" dt="2021-06-06T01:13:43.686" v="31" actId="20577"/>
          <ac:spMkLst>
            <pc:docMk/>
            <pc:sldMk cId="0" sldId="286"/>
            <ac:spMk id="2" creationId="{D5215AA5-F632-489E-B23B-1F1AE7EC601A}"/>
          </ac:spMkLst>
        </pc:spChg>
      </pc:sldChg>
      <pc:sldChg chg="modSp add ord replId">
        <pc:chgData name="Rami Fetouh" userId="" providerId="" clId="Web-{60E40A7A-76F8-4F38-9C87-DADF94B34BBE}" dt="2021-06-06T01:13:08.796" v="18" actId="20577"/>
        <pc:sldMkLst>
          <pc:docMk/>
          <pc:sldMk cId="2426396844" sldId="305"/>
        </pc:sldMkLst>
        <pc:spChg chg="mod">
          <ac:chgData name="Rami Fetouh" userId="" providerId="" clId="Web-{60E40A7A-76F8-4F38-9C87-DADF94B34BBE}" dt="2021-06-06T01:12:59.702" v="16" actId="20577"/>
          <ac:spMkLst>
            <pc:docMk/>
            <pc:sldMk cId="2426396844" sldId="305"/>
            <ac:spMk id="254" creationId="{00000000-0000-0000-0000-000000000000}"/>
          </ac:spMkLst>
        </pc:spChg>
        <pc:spChg chg="mod">
          <ac:chgData name="Rami Fetouh" userId="" providerId="" clId="Web-{60E40A7A-76F8-4F38-9C87-DADF94B34BBE}" dt="2021-06-06T01:13:08.796" v="18" actId="20577"/>
          <ac:spMkLst>
            <pc:docMk/>
            <pc:sldMk cId="2426396844" sldId="305"/>
            <ac:spMk id="258" creationId="{00000000-0000-0000-0000-000000000000}"/>
          </ac:spMkLst>
        </pc:spChg>
      </pc:sldChg>
    </pc:docChg>
  </pc:docChgLst>
  <pc:docChgLst>
    <pc:chgData name="Rami Fetouh" clId="Web-{15A59853-F2F6-4096-B178-8732D040634B}"/>
    <pc:docChg chg="modSld">
      <pc:chgData name="Rami Fetouh" userId="" providerId="" clId="Web-{15A59853-F2F6-4096-B178-8732D040634B}" dt="2021-06-10T21:19:03.025" v="11" actId="14100"/>
      <pc:docMkLst>
        <pc:docMk/>
      </pc:docMkLst>
      <pc:sldChg chg="modSp">
        <pc:chgData name="Rami Fetouh" userId="" providerId="" clId="Web-{15A59853-F2F6-4096-B178-8732D040634B}" dt="2021-06-10T21:19:03.025" v="11" actId="14100"/>
        <pc:sldMkLst>
          <pc:docMk/>
          <pc:sldMk cId="1803833224" sldId="338"/>
        </pc:sldMkLst>
        <pc:spChg chg="mod">
          <ac:chgData name="Rami Fetouh" userId="" providerId="" clId="Web-{15A59853-F2F6-4096-B178-8732D040634B}" dt="2021-06-10T21:18:37.822" v="6" actId="1076"/>
          <ac:spMkLst>
            <pc:docMk/>
            <pc:sldMk cId="1803833224" sldId="338"/>
            <ac:spMk id="11" creationId="{9249600E-03BD-45CF-A06D-F16449814DE7}"/>
          </ac:spMkLst>
        </pc:spChg>
        <pc:spChg chg="mod">
          <ac:chgData name="Rami Fetouh" userId="" providerId="" clId="Web-{15A59853-F2F6-4096-B178-8732D040634B}" dt="2021-06-10T21:19:03.025" v="11" actId="14100"/>
          <ac:spMkLst>
            <pc:docMk/>
            <pc:sldMk cId="1803833224" sldId="338"/>
            <ac:spMk id="15" creationId="{67B8B532-AF85-4F7B-A77E-16ADDFCB2439}"/>
          </ac:spMkLst>
        </pc:spChg>
        <pc:picChg chg="mod">
          <ac:chgData name="Rami Fetouh" userId="" providerId="" clId="Web-{15A59853-F2F6-4096-B178-8732D040634B}" dt="2021-06-10T21:18:53.134" v="8" actId="1076"/>
          <ac:picMkLst>
            <pc:docMk/>
            <pc:sldMk cId="1803833224" sldId="338"/>
            <ac:picMk id="14" creationId="{15EA5D67-57F8-4279-AA1D-7AAE78BAF430}"/>
          </ac:picMkLst>
        </pc:picChg>
        <pc:picChg chg="mod">
          <ac:chgData name="Rami Fetouh" userId="" providerId="" clId="Web-{15A59853-F2F6-4096-B178-8732D040634B}" dt="2021-06-10T21:18:27.759" v="3" actId="1076"/>
          <ac:picMkLst>
            <pc:docMk/>
            <pc:sldMk cId="1803833224" sldId="338"/>
            <ac:picMk id="17" creationId="{0EBFFFF7-CF6E-4F77-82C3-55562E584763}"/>
          </ac:picMkLst>
        </pc:picChg>
      </pc:sldChg>
    </pc:docChg>
  </pc:docChgLst>
  <pc:docChgLst>
    <pc:chgData name="Rami Fetouh" clId="Web-{678DFBF7-EA86-44EC-986C-6AA14FF52A06}"/>
    <pc:docChg chg="delSld modSld">
      <pc:chgData name="Rami Fetouh" userId="" providerId="" clId="Web-{678DFBF7-EA86-44EC-986C-6AA14FF52A06}" dt="2021-06-06T20:11:37.937" v="21"/>
      <pc:docMkLst>
        <pc:docMk/>
      </pc:docMkLst>
      <pc:sldChg chg="del">
        <pc:chgData name="Rami Fetouh" userId="" providerId="" clId="Web-{678DFBF7-EA86-44EC-986C-6AA14FF52A06}" dt="2021-06-06T20:11:37.937" v="21"/>
        <pc:sldMkLst>
          <pc:docMk/>
          <pc:sldMk cId="0" sldId="273"/>
        </pc:sldMkLst>
      </pc:sldChg>
      <pc:sldChg chg="delSp modSp">
        <pc:chgData name="Rami Fetouh" userId="" providerId="" clId="Web-{678DFBF7-EA86-44EC-986C-6AA14FF52A06}" dt="2021-06-06T20:11:28.062" v="20"/>
        <pc:sldMkLst>
          <pc:docMk/>
          <pc:sldMk cId="0" sldId="280"/>
        </pc:sldMkLst>
        <pc:spChg chg="del">
          <ac:chgData name="Rami Fetouh" userId="" providerId="" clId="Web-{678DFBF7-EA86-44EC-986C-6AA14FF52A06}" dt="2021-06-06T20:11:28.062" v="20"/>
          <ac:spMkLst>
            <pc:docMk/>
            <pc:sldMk cId="0" sldId="280"/>
            <ac:spMk id="255" creationId="{00000000-0000-0000-0000-000000000000}"/>
          </ac:spMkLst>
        </pc:spChg>
        <pc:spChg chg="del">
          <ac:chgData name="Rami Fetouh" userId="" providerId="" clId="Web-{678DFBF7-EA86-44EC-986C-6AA14FF52A06}" dt="2021-06-06T20:11:24.391" v="19"/>
          <ac:spMkLst>
            <pc:docMk/>
            <pc:sldMk cId="0" sldId="280"/>
            <ac:spMk id="256" creationId="{00000000-0000-0000-0000-000000000000}"/>
          </ac:spMkLst>
        </pc:spChg>
        <pc:spChg chg="del mod">
          <ac:chgData name="Rami Fetouh" userId="" providerId="" clId="Web-{678DFBF7-EA86-44EC-986C-6AA14FF52A06}" dt="2021-06-06T20:11:09.031" v="1"/>
          <ac:spMkLst>
            <pc:docMk/>
            <pc:sldMk cId="0" sldId="280"/>
            <ac:spMk id="257" creationId="{00000000-0000-0000-0000-000000000000}"/>
          </ac:spMkLst>
        </pc:spChg>
        <pc:spChg chg="mod">
          <ac:chgData name="Rami Fetouh" userId="" providerId="" clId="Web-{678DFBF7-EA86-44EC-986C-6AA14FF52A06}" dt="2021-06-06T20:11:23.312" v="18" actId="20577"/>
          <ac:spMkLst>
            <pc:docMk/>
            <pc:sldMk cId="0" sldId="280"/>
            <ac:spMk id="258" creationId="{00000000-0000-0000-0000-000000000000}"/>
          </ac:spMkLst>
        </pc:spChg>
      </pc:sldChg>
    </pc:docChg>
  </pc:docChgLst>
  <pc:docChgLst>
    <pc:chgData name="Connie Frank" userId="nd41+6zTEpxPEiI+oBrlE8b6kG02UXXv5yPaVaa0Lh8=" providerId="None" clId="Web-{4E0D06F5-F165-4044-8A99-417CDFE44676}"/>
    <pc:docChg chg="addSld modSld">
      <pc:chgData name="Connie Frank" userId="nd41+6zTEpxPEiI+oBrlE8b6kG02UXXv5yPaVaa0Lh8=" providerId="None" clId="Web-{4E0D06F5-F165-4044-8A99-417CDFE44676}" dt="2021-06-10T21:09:28.472" v="459" actId="20577"/>
      <pc:docMkLst>
        <pc:docMk/>
      </pc:docMkLst>
      <pc:sldChg chg="modSp">
        <pc:chgData name="Connie Frank" userId="nd41+6zTEpxPEiI+oBrlE8b6kG02UXXv5yPaVaa0Lh8=" providerId="None" clId="Web-{4E0D06F5-F165-4044-8A99-417CDFE44676}" dt="2021-06-10T20:34:56.148" v="23" actId="20577"/>
        <pc:sldMkLst>
          <pc:docMk/>
          <pc:sldMk cId="0" sldId="321"/>
        </pc:sldMkLst>
        <pc:spChg chg="mod">
          <ac:chgData name="Connie Frank" userId="nd41+6zTEpxPEiI+oBrlE8b6kG02UXXv5yPaVaa0Lh8=" providerId="None" clId="Web-{4E0D06F5-F165-4044-8A99-417CDFE44676}" dt="2021-06-10T20:34:56.148" v="23" actId="20577"/>
          <ac:spMkLst>
            <pc:docMk/>
            <pc:sldMk cId="0" sldId="321"/>
            <ac:spMk id="62" creationId="{00000000-0000-0000-0000-000000000000}"/>
          </ac:spMkLst>
        </pc:spChg>
      </pc:sldChg>
      <pc:sldChg chg="addSp delSp modSp new">
        <pc:chgData name="Connie Frank" userId="nd41+6zTEpxPEiI+oBrlE8b6kG02UXXv5yPaVaa0Lh8=" providerId="None" clId="Web-{4E0D06F5-F165-4044-8A99-417CDFE44676}" dt="2021-06-10T21:09:28.472" v="459" actId="20577"/>
        <pc:sldMkLst>
          <pc:docMk/>
          <pc:sldMk cId="1803833224" sldId="338"/>
        </pc:sldMkLst>
        <pc:spChg chg="mod">
          <ac:chgData name="Connie Frank" userId="nd41+6zTEpxPEiI+oBrlE8b6kG02UXXv5yPaVaa0Lh8=" providerId="None" clId="Web-{4E0D06F5-F165-4044-8A99-417CDFE44676}" dt="2021-06-10T20:36:26.573" v="30" actId="20577"/>
          <ac:spMkLst>
            <pc:docMk/>
            <pc:sldMk cId="1803833224" sldId="338"/>
            <ac:spMk id="2" creationId="{989CC303-EC47-4383-88A7-D166CB3CC464}"/>
          </ac:spMkLst>
        </pc:spChg>
        <pc:spChg chg="del mod">
          <ac:chgData name="Connie Frank" userId="nd41+6zTEpxPEiI+oBrlE8b6kG02UXXv5yPaVaa0Lh8=" providerId="None" clId="Web-{4E0D06F5-F165-4044-8A99-417CDFE44676}" dt="2021-06-10T20:41:08.143" v="135"/>
          <ac:spMkLst>
            <pc:docMk/>
            <pc:sldMk cId="1803833224" sldId="338"/>
            <ac:spMk id="3" creationId="{DC2BD2C6-B4DA-45E0-8315-14F40D479204}"/>
          </ac:spMkLst>
        </pc:spChg>
        <pc:spChg chg="del mod">
          <ac:chgData name="Connie Frank" userId="nd41+6zTEpxPEiI+oBrlE8b6kG02UXXv5yPaVaa0Lh8=" providerId="None" clId="Web-{4E0D06F5-F165-4044-8A99-417CDFE44676}" dt="2021-06-10T20:41:10.581" v="136"/>
          <ac:spMkLst>
            <pc:docMk/>
            <pc:sldMk cId="1803833224" sldId="338"/>
            <ac:spMk id="4" creationId="{BCF2B733-08B2-4FD5-B276-1152BD3BC114}"/>
          </ac:spMkLst>
        </pc:spChg>
        <pc:spChg chg="add mod">
          <ac:chgData name="Connie Frank" userId="nd41+6zTEpxPEiI+oBrlE8b6kG02UXXv5yPaVaa0Lh8=" providerId="None" clId="Web-{4E0D06F5-F165-4044-8A99-417CDFE44676}" dt="2021-06-10T21:07:54.563" v="447" actId="20577"/>
          <ac:spMkLst>
            <pc:docMk/>
            <pc:sldMk cId="1803833224" sldId="338"/>
            <ac:spMk id="7" creationId="{BAF31FD8-530B-4ABC-BD96-957A7F78D514}"/>
          </ac:spMkLst>
        </pc:spChg>
        <pc:spChg chg="mod">
          <ac:chgData name="Connie Frank" userId="nd41+6zTEpxPEiI+oBrlE8b6kG02UXXv5yPaVaa0Lh8=" providerId="None" clId="Web-{4E0D06F5-F165-4044-8A99-417CDFE44676}" dt="2021-06-10T21:09:28.472" v="459" actId="20577"/>
          <ac:spMkLst>
            <pc:docMk/>
            <pc:sldMk cId="1803833224" sldId="338"/>
            <ac:spMk id="8" creationId="{69097415-E6D3-4AB7-8028-B429C82CFF8D}"/>
          </ac:spMkLst>
        </pc:spChg>
        <pc:spChg chg="add del mod">
          <ac:chgData name="Connie Frank" userId="nd41+6zTEpxPEiI+oBrlE8b6kG02UXXv5yPaVaa0Lh8=" providerId="None" clId="Web-{4E0D06F5-F165-4044-8A99-417CDFE44676}" dt="2021-06-10T20:42:10.535" v="165"/>
          <ac:spMkLst>
            <pc:docMk/>
            <pc:sldMk cId="1803833224" sldId="338"/>
            <ac:spMk id="9" creationId="{DAECB6C6-E3FB-444B-9822-132F30960ABE}"/>
          </ac:spMkLst>
        </pc:spChg>
        <pc:spChg chg="add mod">
          <ac:chgData name="Connie Frank" userId="nd41+6zTEpxPEiI+oBrlE8b6kG02UXXv5yPaVaa0Lh8=" providerId="None" clId="Web-{4E0D06F5-F165-4044-8A99-417CDFE44676}" dt="2021-06-10T21:07:40.516" v="441" actId="20577"/>
          <ac:spMkLst>
            <pc:docMk/>
            <pc:sldMk cId="1803833224" sldId="338"/>
            <ac:spMk id="11" creationId="{9249600E-03BD-45CF-A06D-F16449814DE7}"/>
          </ac:spMkLst>
        </pc:spChg>
        <pc:spChg chg="add mod">
          <ac:chgData name="Connie Frank" userId="nd41+6zTEpxPEiI+oBrlE8b6kG02UXXv5yPaVaa0Lh8=" providerId="None" clId="Web-{4E0D06F5-F165-4044-8A99-417CDFE44676}" dt="2021-06-10T21:09:01.815" v="457" actId="20577"/>
          <ac:spMkLst>
            <pc:docMk/>
            <pc:sldMk cId="1803833224" sldId="338"/>
            <ac:spMk id="13" creationId="{9DCCCE1F-4AB0-4898-8BF6-28426CD19506}"/>
          </ac:spMkLst>
        </pc:spChg>
        <pc:spChg chg="add mod">
          <ac:chgData name="Connie Frank" userId="nd41+6zTEpxPEiI+oBrlE8b6kG02UXXv5yPaVaa0Lh8=" providerId="None" clId="Web-{4E0D06F5-F165-4044-8A99-417CDFE44676}" dt="2021-06-10T21:08:55.643" v="455" actId="20577"/>
          <ac:spMkLst>
            <pc:docMk/>
            <pc:sldMk cId="1803833224" sldId="338"/>
            <ac:spMk id="15" creationId="{67B8B532-AF85-4F7B-A77E-16ADDFCB2439}"/>
          </ac:spMkLst>
        </pc:spChg>
        <pc:picChg chg="add del mod modCrop">
          <ac:chgData name="Connie Frank" userId="nd41+6zTEpxPEiI+oBrlE8b6kG02UXXv5yPaVaa0Lh8=" providerId="None" clId="Web-{4E0D06F5-F165-4044-8A99-417CDFE44676}" dt="2021-06-10T20:42:14.598" v="166"/>
          <ac:picMkLst>
            <pc:docMk/>
            <pc:sldMk cId="1803833224" sldId="338"/>
            <ac:picMk id="5" creationId="{9C7892B4-AB5F-4886-B66B-0D49C7B0FDE7}"/>
          </ac:picMkLst>
        </pc:picChg>
        <pc:picChg chg="add mod">
          <ac:chgData name="Connie Frank" userId="nd41+6zTEpxPEiI+oBrlE8b6kG02UXXv5yPaVaa0Lh8=" providerId="None" clId="Web-{4E0D06F5-F165-4044-8A99-417CDFE44676}" dt="2021-06-10T21:08:30.392" v="450" actId="1076"/>
          <ac:picMkLst>
            <pc:docMk/>
            <pc:sldMk cId="1803833224" sldId="338"/>
            <ac:picMk id="14" creationId="{15EA5D67-57F8-4279-AA1D-7AAE78BAF430}"/>
          </ac:picMkLst>
        </pc:picChg>
        <pc:picChg chg="add mod">
          <ac:chgData name="Connie Frank" userId="nd41+6zTEpxPEiI+oBrlE8b6kG02UXXv5yPaVaa0Lh8=" providerId="None" clId="Web-{4E0D06F5-F165-4044-8A99-417CDFE44676}" dt="2021-06-10T21:08:42.877" v="453" actId="1076"/>
          <ac:picMkLst>
            <pc:docMk/>
            <pc:sldMk cId="1803833224" sldId="338"/>
            <ac:picMk id="16" creationId="{85E6DCCD-E25C-443F-8AC7-A927D64736A3}"/>
          </ac:picMkLst>
        </pc:picChg>
        <pc:picChg chg="add del mod">
          <ac:chgData name="Connie Frank" userId="nd41+6zTEpxPEiI+oBrlE8b6kG02UXXv5yPaVaa0Lh8=" providerId="None" clId="Web-{4E0D06F5-F165-4044-8A99-417CDFE44676}" dt="2021-06-10T20:44:53.431" v="188"/>
          <ac:picMkLst>
            <pc:docMk/>
            <pc:sldMk cId="1803833224" sldId="338"/>
            <ac:picMk id="16" creationId="{EDD8E6DF-7F82-4150-A1AB-4D03D983EB2F}"/>
          </ac:picMkLst>
        </pc:picChg>
        <pc:picChg chg="add mod">
          <ac:chgData name="Connie Frank" userId="nd41+6zTEpxPEiI+oBrlE8b6kG02UXXv5yPaVaa0Lh8=" providerId="None" clId="Web-{4E0D06F5-F165-4044-8A99-417CDFE44676}" dt="2021-06-10T21:00:55.051" v="240" actId="1076"/>
          <ac:picMkLst>
            <pc:docMk/>
            <pc:sldMk cId="1803833224" sldId="338"/>
            <ac:picMk id="17" creationId="{0EBFFFF7-CF6E-4F77-82C3-55562E584763}"/>
          </ac:picMkLst>
        </pc:picChg>
        <pc:picChg chg="add del mod">
          <ac:chgData name="Connie Frank" userId="nd41+6zTEpxPEiI+oBrlE8b6kG02UXXv5yPaVaa0Lh8=" providerId="None" clId="Web-{4E0D06F5-F165-4044-8A99-417CDFE44676}" dt="2021-06-10T21:08:34.923" v="452"/>
          <ac:picMkLst>
            <pc:docMk/>
            <pc:sldMk cId="1803833224" sldId="338"/>
            <ac:picMk id="18" creationId="{8DD07F68-9E88-4574-9FE7-422889C95BFD}"/>
          </ac:picMkLst>
        </pc:picChg>
        <pc:picChg chg="add del mod">
          <ac:chgData name="Connie Frank" userId="nd41+6zTEpxPEiI+oBrlE8b6kG02UXXv5yPaVaa0Lh8=" providerId="None" clId="Web-{4E0D06F5-F165-4044-8A99-417CDFE44676}" dt="2021-06-10T21:08:25.329" v="449"/>
          <ac:picMkLst>
            <pc:docMk/>
            <pc:sldMk cId="1803833224" sldId="338"/>
            <ac:picMk id="19" creationId="{0171FA89-A0DE-463B-BFE4-7A491DABFA67}"/>
          </ac:picMkLst>
        </pc:picChg>
        <pc:picChg chg="add mod">
          <ac:chgData name="Connie Frank" userId="nd41+6zTEpxPEiI+oBrlE8b6kG02UXXv5yPaVaa0Lh8=" providerId="None" clId="Web-{4E0D06F5-F165-4044-8A99-417CDFE44676}" dt="2021-06-10T20:52:24.615" v="204" actId="1076"/>
          <ac:picMkLst>
            <pc:docMk/>
            <pc:sldMk cId="1803833224" sldId="338"/>
            <ac:picMk id="20" creationId="{25D62E36-3C14-4365-9F75-8574A73A1F8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6db8f01c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6db8f01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6b4c101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6b4c101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d6b1958b4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d6b1958b4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de910f3cf4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de910f3cf4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da28521c9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da28521c9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d6db8f01c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d6db8f01c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d3b6eac08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d3b6eac08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982903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d6db8f01c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d6db8f01c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1160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da42d3a50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da42d3a50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de910f3cf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de910f3cf4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ba70b575d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dba70b575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de9c6fa56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e9c6fa56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de910f3cf4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de910f3cf4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de910f3cf4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de910f3cf4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e910f3cf4_2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e910f3cf4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28730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endParaRPr lang="en-US" b="0" i="0" dirty="0">
              <a:solidFill>
                <a:srgbClr val="1D1C1D"/>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1231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558319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de910f3cf4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de910f3cf4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i="1" dirty="0"/>
          </a:p>
        </p:txBody>
      </p:sp>
    </p:spTree>
    <p:extLst>
      <p:ext uri="{BB962C8B-B14F-4D97-AF65-F5344CB8AC3E}">
        <p14:creationId xmlns:p14="http://schemas.microsoft.com/office/powerpoint/2010/main" val="22433316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de9c6fa56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de9c6fa56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2411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de9c6fa56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de9c6fa56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da3e5b9a8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da3e5b9a8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e910f3cf4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e910f3cf4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e910f3cf4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de910f3cf4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e910f3cf4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de910f3cf4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32162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e910f3cf4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de910f3cf4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78453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e910f3cf4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de910f3cf4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6337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da28521c9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da28521c9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de910f3cf4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de910f3cf4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de910f3cf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de910f3c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e910f3cf4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e910f3cf4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3640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d6b95b10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d6b95b10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6b95b10e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6b95b10e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de910f3cf4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de910f3cf4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d3b6eac08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d3b6eac08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7310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d3b6eac08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d3b6eac08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2694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569214"/>
            <a:ext cx="7063740" cy="3031236"/>
          </a:xfrm>
        </p:spPr>
        <p:txBody>
          <a:bodyPr anchor="b">
            <a:normAutofit/>
          </a:bodyPr>
          <a:lstStyle>
            <a:lvl1pPr algn="l">
              <a:lnSpc>
                <a:spcPct val="85000"/>
              </a:lnSpc>
              <a:defRPr sz="54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3600450"/>
            <a:ext cx="7063740" cy="126873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3284890-85D2-4D7B-8EF5-15A9C1DB8F42}" type="datetimeFigureOut">
              <a:rPr lang="en-US" smtClean="0"/>
              <a:pPr/>
              <a:t>8/9/2021</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00427471"/>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pPr/>
              <a:t>8/9/2021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66461019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285750"/>
            <a:ext cx="185737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285750"/>
            <a:ext cx="5800725"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pPr/>
              <a:t>8/9/2021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96280258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508735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524131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pPr/>
              <a:t>8/9/2021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11460632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569214"/>
            <a:ext cx="7063740" cy="3031236"/>
          </a:xfrm>
        </p:spPr>
        <p:txBody>
          <a:bodyPr anchor="b">
            <a:normAutofit/>
          </a:bodyPr>
          <a:lstStyle>
            <a:lvl1pPr>
              <a:lnSpc>
                <a:spcPct val="85000"/>
              </a:lnSpc>
              <a:defRPr sz="5400" b="0"/>
            </a:lvl1pPr>
          </a:lstStyle>
          <a:p>
            <a:r>
              <a:rPr lang="en-US"/>
              <a:t>Click to edit Master title style</a:t>
            </a:r>
            <a:endParaRPr lang="en-US" dirty="0"/>
          </a:p>
        </p:txBody>
      </p:sp>
      <p:sp>
        <p:nvSpPr>
          <p:cNvPr id="3" name="Text Placeholder 2"/>
          <p:cNvSpPr>
            <a:spLocks noGrp="1"/>
          </p:cNvSpPr>
          <p:nvPr>
            <p:ph type="body" idx="1"/>
          </p:nvPr>
        </p:nvSpPr>
        <p:spPr>
          <a:xfrm>
            <a:off x="946404" y="3600450"/>
            <a:ext cx="7063740" cy="126873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pPr/>
              <a:t>8/9/2021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6702095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pPr/>
              <a:t>8/9/2021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49800934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285241"/>
            <a:ext cx="3360420" cy="54864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6404"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94860" y="1285241"/>
            <a:ext cx="3360420" cy="54864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a:t>Click to edit Master text styles</a:t>
            </a:r>
          </a:p>
        </p:txBody>
      </p:sp>
      <p:sp>
        <p:nvSpPr>
          <p:cNvPr id="6" name="Content Placeholder 5"/>
          <p:cNvSpPr>
            <a:spLocks noGrp="1"/>
          </p:cNvSpPr>
          <p:nvPr>
            <p:ph sz="quarter" idx="4"/>
          </p:nvPr>
        </p:nvSpPr>
        <p:spPr>
          <a:xfrm>
            <a:off x="4594860"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64C608-40B1-4030-A28D-5B74BC98ADCE}" type="datetimeFigureOut">
              <a:rPr lang="en-US" smtClean="0"/>
              <a:pPr/>
              <a:t>8/9/2021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414742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pPr/>
              <a:t>8/9/2021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411935153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pPr/>
              <a:t>8/9/2021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068460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0"/>
            <a:ext cx="2400300" cy="1200148"/>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3378200" y="514350"/>
            <a:ext cx="4559300" cy="41148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1574801"/>
            <a:ext cx="2400300" cy="28575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pPr/>
              <a:t>8/9/2021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7063998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29050"/>
            <a:ext cx="8469630" cy="1314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3943350"/>
            <a:ext cx="7486650" cy="6858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3846692"/>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800" y="4581442"/>
            <a:ext cx="7486650" cy="447758"/>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664C608-40B1-4030-A28D-5B74BC98ADCE}" type="datetimeFigureOut">
              <a:rPr lang="en-US" smtClean="0"/>
              <a:pPr/>
              <a:t>8/9/2021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51923644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274320"/>
            <a:ext cx="7269480" cy="99417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371600"/>
            <a:ext cx="6446520" cy="32635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8098157" y="748903"/>
            <a:ext cx="1428749" cy="273844"/>
          </a:xfrm>
          <a:prstGeom prst="rect">
            <a:avLst/>
          </a:prstGeom>
        </p:spPr>
        <p:txBody>
          <a:bodyPr vert="horz" lIns="91440" tIns="45720" rIns="91440" bIns="45720" rtlCol="0" anchor="ctr"/>
          <a:lstStyle>
            <a:lvl1pPr algn="r">
              <a:defRPr sz="788" b="0">
                <a:solidFill>
                  <a:schemeClr val="tx2">
                    <a:lumMod val="20000"/>
                    <a:lumOff val="80000"/>
                  </a:schemeClr>
                </a:solidFill>
              </a:defRPr>
            </a:lvl1pPr>
          </a:lstStyle>
          <a:p>
            <a:fld id="{8664C608-40B1-4030-A28D-5B74BC98ADCE}" type="datetimeFigureOut">
              <a:rPr lang="en-US" smtClean="0"/>
              <a:pPr/>
              <a:t>8/9/2021</a:t>
            </a:fld>
            <a:endParaRPr lang="en-US" dirty="0"/>
          </a:p>
        </p:txBody>
      </p:sp>
      <p:sp>
        <p:nvSpPr>
          <p:cNvPr id="5" name="Footer Placeholder 4"/>
          <p:cNvSpPr>
            <a:spLocks noGrp="1"/>
          </p:cNvSpPr>
          <p:nvPr>
            <p:ph type="ftr" sz="quarter" idx="3"/>
          </p:nvPr>
        </p:nvSpPr>
        <p:spPr>
          <a:xfrm rot="16200000">
            <a:off x="7469506" y="3034903"/>
            <a:ext cx="2686050" cy="273844"/>
          </a:xfrm>
          <a:prstGeom prst="rect">
            <a:avLst/>
          </a:prstGeom>
        </p:spPr>
        <p:txBody>
          <a:bodyPr vert="horz" lIns="91440" tIns="45720" rIns="91440" bIns="45720" rtlCol="0" anchor="ctr"/>
          <a:lstStyle>
            <a:lvl1pPr algn="l">
              <a:defRPr sz="788">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69630" y="4629150"/>
            <a:ext cx="685800" cy="445294"/>
          </a:xfrm>
          <a:prstGeom prst="rect">
            <a:avLst/>
          </a:prstGeom>
        </p:spPr>
        <p:txBody>
          <a:bodyPr vert="horz" lIns="45720" tIns="45720" rIns="45720" bIns="45720" rtlCol="0" anchor="ctr">
            <a:normAutofit/>
          </a:bodyPr>
          <a:lstStyle>
            <a:lvl1pPr algn="ctr">
              <a:defRPr sz="2700">
                <a:solidFill>
                  <a:schemeClr val="tx2">
                    <a:lumMod val="60000"/>
                    <a:lumOff val="40000"/>
                  </a:schemeClr>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263456846"/>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Lst>
  <p:hf sldNum="0" hdr="0" ftr="0" dt="0"/>
  <p:txStyles>
    <p:titleStyle>
      <a:lvl1pPr algn="l" defTabSz="685800" rtl="0" eaLnBrk="1" latinLnBrk="0" hangingPunct="1">
        <a:lnSpc>
          <a:spcPct val="90000"/>
        </a:lnSpc>
        <a:spcBef>
          <a:spcPct val="0"/>
        </a:spcBef>
        <a:buNone/>
        <a:defRPr sz="3300" kern="1200" spc="-38"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acleddata.com./"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hyperlink" Target="https://countingcrowds.or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016/S1473-3099(20)30120-1"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0" y="131600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5" name="Google Shape;55;p13"/>
          <p:cNvSpPr txBox="1">
            <a:spLocks noGrp="1"/>
          </p:cNvSpPr>
          <p:nvPr>
            <p:ph type="ctrTitle"/>
          </p:nvPr>
        </p:nvSpPr>
        <p:spPr>
          <a:xfrm>
            <a:off x="311700" y="1145250"/>
            <a:ext cx="8520600" cy="12723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solidFill>
                  <a:schemeClr val="bg1"/>
                </a:solidFill>
              </a:rPr>
              <a:t>Society in the Age of COVID</a:t>
            </a:r>
            <a:endParaRPr dirty="0">
              <a:solidFill>
                <a:schemeClr val="bg1"/>
              </a:solidFill>
            </a:endParaRPr>
          </a:p>
        </p:txBody>
      </p:sp>
      <p:sp>
        <p:nvSpPr>
          <p:cNvPr id="56" name="Google Shape;56;p13"/>
          <p:cNvSpPr txBox="1">
            <a:spLocks noGrp="1"/>
          </p:cNvSpPr>
          <p:nvPr>
            <p:ph type="subTitle" idx="1"/>
          </p:nvPr>
        </p:nvSpPr>
        <p:spPr>
          <a:xfrm>
            <a:off x="311700" y="2834125"/>
            <a:ext cx="8520600" cy="1155300"/>
          </a:xfrm>
          <a:prstGeom prst="rect">
            <a:avLst/>
          </a:prstGeom>
        </p:spPr>
        <p:txBody>
          <a:bodyPr spcFirstLastPara="1" wrap="square" lIns="91425" tIns="91425" rIns="91425" bIns="91425" anchor="t" anchorCtr="0">
            <a:normAutofit fontScale="92500" lnSpcReduction="10000"/>
          </a:bodyPr>
          <a:lstStyle/>
          <a:p>
            <a:pPr marL="0" lvl="0" indent="0" algn="ctr" rtl="0">
              <a:spcBef>
                <a:spcPts val="0"/>
              </a:spcBef>
              <a:spcAft>
                <a:spcPts val="0"/>
              </a:spcAft>
              <a:buNone/>
            </a:pPr>
            <a:r>
              <a:rPr lang="en" b="1" i="1" dirty="0"/>
              <a:t>Examining COVID-19 in Relation to Prominent Issues: </a:t>
            </a:r>
            <a:endParaRPr b="1" i="1" dirty="0"/>
          </a:p>
          <a:p>
            <a:pPr marL="0" lvl="0" indent="0" algn="ctr" rtl="0">
              <a:spcBef>
                <a:spcPts val="0"/>
              </a:spcBef>
              <a:spcAft>
                <a:spcPts val="0"/>
              </a:spcAft>
              <a:buNone/>
            </a:pPr>
            <a:r>
              <a:rPr lang="en" i="1" dirty="0"/>
              <a:t>Relationships of Demographics, Social Gatherings and Vaccinations</a:t>
            </a:r>
            <a:endParaRPr i="1" dirty="0"/>
          </a:p>
          <a:p>
            <a:pPr marL="0" lvl="0" indent="0" algn="ctr" rtl="0">
              <a:spcBef>
                <a:spcPts val="0"/>
              </a:spcBef>
              <a:spcAft>
                <a:spcPts val="0"/>
              </a:spcAft>
              <a:buNone/>
            </a:pPr>
            <a:endParaRPr i="1" dirty="0"/>
          </a:p>
          <a:p>
            <a:pPr marL="0" lvl="0" indent="0" algn="ctr" rtl="0">
              <a:spcBef>
                <a:spcPts val="0"/>
              </a:spcBef>
              <a:spcAft>
                <a:spcPts val="0"/>
              </a:spcAft>
              <a:buNone/>
            </a:pPr>
            <a:r>
              <a:rPr lang="en" i="1" dirty="0"/>
              <a:t>COVID Analytics, University of Chicago</a:t>
            </a:r>
            <a:endParaRPr i="1" dirty="0"/>
          </a:p>
          <a:p>
            <a:pPr marL="0" lvl="0" indent="0" algn="ctr" rtl="0">
              <a:spcBef>
                <a:spcPts val="0"/>
              </a:spcBef>
              <a:spcAft>
                <a:spcPts val="0"/>
              </a:spcAft>
              <a:buNone/>
            </a:pPr>
            <a:r>
              <a:rPr lang="en" i="1" dirty="0"/>
              <a:t>Rami Fetouh, Connie Frank, Peter Pezon, Whitney Schreiber</a:t>
            </a:r>
            <a:endParaRPr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 name="Google Shape;115;p21"/>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116" name="Google Shape;116;p21"/>
          <p:cNvSpPr txBox="1">
            <a:spLocks noGrp="1"/>
          </p:cNvSpPr>
          <p:nvPr>
            <p:ph type="title"/>
          </p:nvPr>
        </p:nvSpPr>
        <p:spPr>
          <a:xfrm>
            <a:off x="311700" y="255495"/>
            <a:ext cx="8520600" cy="76223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200" dirty="0"/>
              <a:t>Data Sources</a:t>
            </a:r>
            <a:br>
              <a:rPr lang="en" dirty="0"/>
            </a:br>
            <a:r>
              <a:rPr lang="en" dirty="0"/>
              <a:t>Social Gatherings and Disorders</a:t>
            </a:r>
            <a:endParaRPr dirty="0"/>
          </a:p>
        </p:txBody>
      </p:sp>
      <p:sp>
        <p:nvSpPr>
          <p:cNvPr id="117" name="Google Shape;117;p21"/>
          <p:cNvSpPr txBox="1">
            <a:spLocks noGrp="1"/>
          </p:cNvSpPr>
          <p:nvPr>
            <p:ph type="body" idx="1"/>
          </p:nvPr>
        </p:nvSpPr>
        <p:spPr>
          <a:xfrm>
            <a:off x="170068" y="1152176"/>
            <a:ext cx="3139933" cy="3998250"/>
          </a:xfrm>
          <a:prstGeom prst="rect">
            <a:avLst/>
          </a:prstGeom>
        </p:spPr>
        <p:txBody>
          <a:bodyPr spcFirstLastPara="1" wrap="square" lIns="91425" tIns="91425" rIns="91425" bIns="91425" anchor="t" anchorCtr="0">
            <a:normAutofit/>
          </a:bodyPr>
          <a:lstStyle/>
          <a:p>
            <a:pPr marL="171450" indent="-171450">
              <a:lnSpc>
                <a:spcPct val="130000"/>
              </a:lnSpc>
              <a:buSzPct val="100000"/>
              <a:buFont typeface="Arial" panose="020B0604020202020204" pitchFamily="34" charset="0"/>
              <a:buChar char="•"/>
            </a:pPr>
            <a:r>
              <a:rPr lang="en" sz="800" b="1" i="1" u="sng" dirty="0"/>
              <a:t>Data sources:</a:t>
            </a:r>
            <a:endParaRPr lang="en" sz="650" b="1" i="1" u="sng" dirty="0"/>
          </a:p>
          <a:p>
            <a:pPr marL="457200" lvl="2" indent="-171450">
              <a:lnSpc>
                <a:spcPct val="150000"/>
              </a:lnSpc>
              <a:buSzPct val="100000"/>
            </a:pPr>
            <a:r>
              <a:rPr lang="en" sz="800" b="1" dirty="0"/>
              <a:t>Armed Conflict Location &amp; Event Data Project (ACLED)</a:t>
            </a:r>
          </a:p>
          <a:p>
            <a:pPr marL="457200" lvl="3" indent="0">
              <a:lnSpc>
                <a:spcPct val="150000"/>
              </a:lnSpc>
              <a:buSzPct val="100000"/>
              <a:buNone/>
            </a:pPr>
            <a:r>
              <a:rPr lang="en" sz="800" dirty="0">
                <a:solidFill>
                  <a:srgbClr val="12425E"/>
                </a:solidFill>
                <a:uFill>
                  <a:noFill/>
                </a:uFill>
                <a:ea typeface="Roboto"/>
                <a:sym typeface="Roboto"/>
              </a:rPr>
              <a:t>Reference: </a:t>
            </a:r>
            <a:r>
              <a:rPr lang="en-US" sz="800" dirty="0"/>
              <a:t>Raleigh, </a:t>
            </a:r>
            <a:r>
              <a:rPr lang="en-US" sz="800" dirty="0" err="1"/>
              <a:t>Clionadh</a:t>
            </a:r>
            <a:r>
              <a:rPr lang="en-US" sz="800" dirty="0"/>
              <a:t>, Andrew </a:t>
            </a:r>
            <a:r>
              <a:rPr lang="en-US" sz="800" dirty="0" err="1"/>
              <a:t>Linke</a:t>
            </a:r>
            <a:r>
              <a:rPr lang="en-US" sz="800" dirty="0"/>
              <a:t>, </a:t>
            </a:r>
            <a:r>
              <a:rPr lang="en-US" sz="800" dirty="0" err="1"/>
              <a:t>Håvard</a:t>
            </a:r>
            <a:r>
              <a:rPr lang="en-US" sz="800" dirty="0"/>
              <a:t> </a:t>
            </a:r>
            <a:r>
              <a:rPr lang="en-US" sz="800" dirty="0" err="1"/>
              <a:t>Hegre</a:t>
            </a:r>
            <a:r>
              <a:rPr lang="en-US" sz="800" dirty="0"/>
              <a:t> and Joakim Karlsen. (2010). “Introducing ACLED-Armed Conflict Location and Event Data.” Journal of Peace Research 47(5) 651-660. </a:t>
            </a:r>
            <a:r>
              <a:rPr lang="en" sz="800" dirty="0">
                <a:solidFill>
                  <a:srgbClr val="12425E"/>
                </a:solidFill>
                <a:uFill>
                  <a:noFill/>
                </a:uFill>
                <a:ea typeface="Roboto"/>
                <a:cs typeface="Roboto"/>
                <a:sym typeface="Roboto"/>
                <a:hlinkClick r:id="rId3">
                  <a:extLst>
                    <a:ext uri="{A12FA001-AC4F-418D-AE19-62706E023703}">
                      <ahyp:hlinkClr xmlns:ahyp="http://schemas.microsoft.com/office/drawing/2018/hyperlinkcolor" val="tx"/>
                    </a:ext>
                  </a:extLst>
                </a:hlinkClick>
              </a:rPr>
              <a:t>www.acleddata.com​</a:t>
            </a:r>
            <a:r>
              <a:rPr lang="en" sz="800" dirty="0">
                <a:solidFill>
                  <a:srgbClr val="12425E"/>
                </a:solidFill>
                <a:uFill>
                  <a:noFill/>
                </a:uFill>
                <a:ea typeface="Roboto"/>
                <a:cs typeface="Roboto"/>
                <a:sym typeface="Roboto"/>
              </a:rPr>
              <a:t>.</a:t>
            </a:r>
          </a:p>
          <a:p>
            <a:pPr marL="457200" lvl="2" indent="-171450">
              <a:lnSpc>
                <a:spcPct val="150000"/>
              </a:lnSpc>
              <a:buSzPct val="100000"/>
            </a:pPr>
            <a:r>
              <a:rPr lang="en" sz="800" b="1" dirty="0"/>
              <a:t>Crowd Counting Consortium.</a:t>
            </a:r>
            <a:r>
              <a:rPr lang="en" sz="800" dirty="0"/>
              <a:t> </a:t>
            </a:r>
            <a:r>
              <a:rPr lang="en" sz="800" dirty="0">
                <a:solidFill>
                  <a:schemeClr val="hlink"/>
                </a:solidFill>
                <a:uFill>
                  <a:noFill/>
                </a:uFill>
                <a:ea typeface="Lato"/>
                <a:cs typeface="Lato"/>
                <a:sym typeface="Lato"/>
                <a:hlinkClick r:id="rId4"/>
              </a:rPr>
              <a:t>https://countingcrowds.org</a:t>
            </a:r>
            <a:endParaRPr sz="800" dirty="0"/>
          </a:p>
          <a:p>
            <a:pPr marL="0" indent="-262890">
              <a:lnSpc>
                <a:spcPct val="130000"/>
              </a:lnSpc>
              <a:spcBef>
                <a:spcPts val="600"/>
              </a:spcBef>
              <a:buSzPct val="100000"/>
              <a:buFont typeface="Arial" panose="020B0604020202020204" pitchFamily="34" charset="0"/>
              <a:buChar char="•"/>
            </a:pPr>
            <a:r>
              <a:rPr lang="en" sz="800" b="1" i="1" u="sng" dirty="0"/>
              <a:t>Scope of data:</a:t>
            </a:r>
            <a:endParaRPr sz="800" b="1" dirty="0"/>
          </a:p>
          <a:p>
            <a:pPr marL="365760" lvl="2" indent="-171450">
              <a:lnSpc>
                <a:spcPct val="130000"/>
              </a:lnSpc>
              <a:buSzPct val="100000"/>
              <a:buFont typeface="Arial" panose="020B0604020202020204" pitchFamily="34" charset="0"/>
              <a:buChar char="•"/>
            </a:pPr>
            <a:r>
              <a:rPr lang="en" sz="800" dirty="0"/>
              <a:t>Events of social gatherings and disorders in the United States from Jan. 2020 to present, with one observation per event at the granularity level of date and U.S. county.</a:t>
            </a:r>
            <a:endParaRPr sz="800" dirty="0"/>
          </a:p>
          <a:p>
            <a:pPr marL="365760" lvl="2" indent="-171450">
              <a:lnSpc>
                <a:spcPct val="130000"/>
              </a:lnSpc>
              <a:buSzPct val="100000"/>
              <a:buFont typeface="Arial" panose="020B0604020202020204" pitchFamily="34" charset="0"/>
              <a:buChar char="•"/>
            </a:pPr>
            <a:r>
              <a:rPr lang="en" sz="800" dirty="0"/>
              <a:t>Events include associated actors (e.g., BLM, para-militias, police forces, etc.); and estimated crowd sizes.</a:t>
            </a:r>
            <a:endParaRPr sz="800" dirty="0"/>
          </a:p>
        </p:txBody>
      </p:sp>
      <p:sp>
        <p:nvSpPr>
          <p:cNvPr id="118" name="Google Shape;118;p21"/>
          <p:cNvSpPr txBox="1"/>
          <p:nvPr/>
        </p:nvSpPr>
        <p:spPr>
          <a:xfrm>
            <a:off x="6470555" y="1212475"/>
            <a:ext cx="1928809" cy="3323957"/>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i="1" u="sng" dirty="0">
                <a:solidFill>
                  <a:schemeClr val="dk2"/>
                </a:solidFill>
              </a:rPr>
              <a:t>Variables:</a:t>
            </a:r>
            <a:endParaRPr sz="1200" i="1" u="sng" dirty="0">
              <a:solidFill>
                <a:schemeClr val="dk2"/>
              </a:solidFill>
            </a:endParaRPr>
          </a:p>
          <a:p>
            <a:pPr marL="457200" lvl="0" indent="-295275" algn="l" rtl="0">
              <a:spcBef>
                <a:spcPts val="0"/>
              </a:spcBef>
              <a:spcAft>
                <a:spcPts val="0"/>
              </a:spcAft>
              <a:buClr>
                <a:schemeClr val="dk2"/>
              </a:buClr>
              <a:buSzPts val="1050"/>
              <a:buChar char="●"/>
            </a:pPr>
            <a:r>
              <a:rPr lang="en" sz="800" dirty="0">
                <a:solidFill>
                  <a:schemeClr val="dk2"/>
                </a:solidFill>
              </a:rPr>
              <a:t>Date</a:t>
            </a:r>
            <a:endParaRPr sz="800" dirty="0">
              <a:solidFill>
                <a:schemeClr val="dk2"/>
              </a:solidFill>
            </a:endParaRPr>
          </a:p>
          <a:p>
            <a:pPr marL="457200" lvl="0" indent="-295275" algn="l" rtl="0">
              <a:spcBef>
                <a:spcPts val="0"/>
              </a:spcBef>
              <a:spcAft>
                <a:spcPts val="0"/>
              </a:spcAft>
              <a:buClr>
                <a:schemeClr val="dk2"/>
              </a:buClr>
              <a:buSzPts val="1050"/>
              <a:buChar char="●"/>
            </a:pPr>
            <a:r>
              <a:rPr lang="en" sz="800" dirty="0">
                <a:solidFill>
                  <a:schemeClr val="dk2"/>
                </a:solidFill>
              </a:rPr>
              <a:t>Location (FIPS and MSA)</a:t>
            </a:r>
            <a:endParaRPr sz="800" dirty="0">
              <a:solidFill>
                <a:schemeClr val="dk2"/>
              </a:solidFill>
            </a:endParaRPr>
          </a:p>
          <a:p>
            <a:pPr marL="457200" lvl="0" indent="-295275" algn="l" rtl="0">
              <a:spcBef>
                <a:spcPts val="0"/>
              </a:spcBef>
              <a:spcAft>
                <a:spcPts val="0"/>
              </a:spcAft>
              <a:buClr>
                <a:schemeClr val="dk2"/>
              </a:buClr>
              <a:buSzPts val="1050"/>
              <a:buChar char="●"/>
            </a:pPr>
            <a:r>
              <a:rPr lang="en" sz="800" dirty="0">
                <a:solidFill>
                  <a:schemeClr val="dk2"/>
                </a:solidFill>
              </a:rPr>
              <a:t>Event type</a:t>
            </a:r>
          </a:p>
          <a:p>
            <a:pPr marL="457200" lvl="0" indent="-295275" algn="l" rtl="0">
              <a:spcBef>
                <a:spcPts val="0"/>
              </a:spcBef>
              <a:spcAft>
                <a:spcPts val="0"/>
              </a:spcAft>
              <a:buClr>
                <a:schemeClr val="dk2"/>
              </a:buClr>
              <a:buSzPts val="1050"/>
              <a:buChar char="●"/>
            </a:pPr>
            <a:r>
              <a:rPr lang="en" sz="800" dirty="0">
                <a:solidFill>
                  <a:schemeClr val="dk2"/>
                </a:solidFill>
              </a:rPr>
              <a:t>Protest type</a:t>
            </a:r>
            <a:endParaRPr sz="800" dirty="0">
              <a:solidFill>
                <a:schemeClr val="dk2"/>
              </a:solidFill>
            </a:endParaRPr>
          </a:p>
          <a:p>
            <a:pPr marL="457200" lvl="0" indent="-295275" algn="l" rtl="0">
              <a:spcBef>
                <a:spcPts val="0"/>
              </a:spcBef>
              <a:spcAft>
                <a:spcPts val="0"/>
              </a:spcAft>
              <a:buClr>
                <a:schemeClr val="dk2"/>
              </a:buClr>
              <a:buSzPts val="1050"/>
              <a:buChar char="●"/>
            </a:pPr>
            <a:r>
              <a:rPr lang="en" sz="800" dirty="0">
                <a:solidFill>
                  <a:schemeClr val="dk2"/>
                </a:solidFill>
              </a:rPr>
              <a:t>Actors and Actor Type</a:t>
            </a:r>
          </a:p>
          <a:p>
            <a:pPr marL="457200" lvl="0" indent="-295275" algn="l" rtl="0">
              <a:spcBef>
                <a:spcPts val="0"/>
              </a:spcBef>
              <a:spcAft>
                <a:spcPts val="0"/>
              </a:spcAft>
              <a:buClr>
                <a:schemeClr val="dk2"/>
              </a:buClr>
              <a:buSzPts val="1050"/>
              <a:buChar char="●"/>
            </a:pPr>
            <a:r>
              <a:rPr lang="en" sz="800" dirty="0">
                <a:solidFill>
                  <a:schemeClr val="dk2"/>
                </a:solidFill>
              </a:rPr>
              <a:t>Issues</a:t>
            </a:r>
          </a:p>
          <a:p>
            <a:pPr marL="457200" lvl="0" indent="-295275" algn="l" rtl="0">
              <a:spcBef>
                <a:spcPts val="0"/>
              </a:spcBef>
              <a:spcAft>
                <a:spcPts val="0"/>
              </a:spcAft>
              <a:buClr>
                <a:schemeClr val="dk2"/>
              </a:buClr>
              <a:buSzPts val="1050"/>
              <a:buChar char="●"/>
            </a:pPr>
            <a:r>
              <a:rPr lang="en" sz="800" dirty="0">
                <a:solidFill>
                  <a:schemeClr val="dk2"/>
                </a:solidFill>
              </a:rPr>
              <a:t>Causes</a:t>
            </a:r>
          </a:p>
          <a:p>
            <a:pPr marL="457200" lvl="0" indent="-295275" algn="l" rtl="0">
              <a:spcBef>
                <a:spcPts val="0"/>
              </a:spcBef>
              <a:spcAft>
                <a:spcPts val="0"/>
              </a:spcAft>
              <a:buClr>
                <a:schemeClr val="dk2"/>
              </a:buClr>
              <a:buSzPts val="1050"/>
              <a:buChar char="●"/>
            </a:pPr>
            <a:r>
              <a:rPr lang="en" sz="800" dirty="0">
                <a:solidFill>
                  <a:schemeClr val="dk2"/>
                </a:solidFill>
              </a:rPr>
              <a:t>Valence</a:t>
            </a:r>
            <a:endParaRPr sz="800" dirty="0">
              <a:solidFill>
                <a:schemeClr val="dk2"/>
              </a:solidFill>
            </a:endParaRPr>
          </a:p>
          <a:p>
            <a:pPr marL="457200" lvl="0" indent="-295275" algn="l" rtl="0">
              <a:spcBef>
                <a:spcPts val="0"/>
              </a:spcBef>
              <a:spcAft>
                <a:spcPts val="0"/>
              </a:spcAft>
              <a:buClr>
                <a:schemeClr val="dk2"/>
              </a:buClr>
              <a:buSzPts val="1050"/>
              <a:buChar char="●"/>
            </a:pPr>
            <a:r>
              <a:rPr lang="en" sz="800" dirty="0">
                <a:solidFill>
                  <a:schemeClr val="dk2"/>
                </a:solidFill>
              </a:rPr>
              <a:t>Estimated crowd size</a:t>
            </a:r>
          </a:p>
          <a:p>
            <a:pPr marL="457200" lvl="0" indent="-295275" algn="l" rtl="0">
              <a:spcBef>
                <a:spcPts val="0"/>
              </a:spcBef>
              <a:spcAft>
                <a:spcPts val="0"/>
              </a:spcAft>
              <a:buClr>
                <a:schemeClr val="dk2"/>
              </a:buClr>
              <a:buSzPts val="1050"/>
              <a:buChar char="●"/>
            </a:pPr>
            <a:r>
              <a:rPr lang="en" sz="800" dirty="0">
                <a:solidFill>
                  <a:schemeClr val="dk2"/>
                </a:solidFill>
              </a:rPr>
              <a:t>Arrests</a:t>
            </a:r>
          </a:p>
          <a:p>
            <a:pPr marL="457200" lvl="0" indent="-295275" algn="l" rtl="0">
              <a:spcBef>
                <a:spcPts val="0"/>
              </a:spcBef>
              <a:spcAft>
                <a:spcPts val="0"/>
              </a:spcAft>
              <a:buClr>
                <a:schemeClr val="dk2"/>
              </a:buClr>
              <a:buSzPts val="1050"/>
              <a:buChar char="●"/>
            </a:pPr>
            <a:r>
              <a:rPr lang="en" sz="800" dirty="0">
                <a:solidFill>
                  <a:schemeClr val="dk2"/>
                </a:solidFill>
              </a:rPr>
              <a:t>Injuries</a:t>
            </a:r>
          </a:p>
          <a:p>
            <a:pPr marL="457200" lvl="0" indent="-295275" algn="l" rtl="0">
              <a:spcBef>
                <a:spcPts val="0"/>
              </a:spcBef>
              <a:spcAft>
                <a:spcPts val="0"/>
              </a:spcAft>
              <a:buClr>
                <a:schemeClr val="dk2"/>
              </a:buClr>
              <a:buSzPts val="1050"/>
              <a:buChar char="●"/>
            </a:pPr>
            <a:r>
              <a:rPr lang="en" sz="800" dirty="0">
                <a:solidFill>
                  <a:schemeClr val="dk2"/>
                </a:solidFill>
              </a:rPr>
              <a:t>Property damage</a:t>
            </a:r>
            <a:endParaRPr sz="800" dirty="0">
              <a:solidFill>
                <a:schemeClr val="dk2"/>
              </a:solidFill>
            </a:endParaRPr>
          </a:p>
          <a:p>
            <a:pPr marL="0" lvl="0" indent="0" algn="l" rtl="0">
              <a:spcBef>
                <a:spcPts val="0"/>
              </a:spcBef>
              <a:spcAft>
                <a:spcPts val="0"/>
              </a:spcAft>
              <a:buNone/>
            </a:pPr>
            <a:endParaRPr sz="800" dirty="0">
              <a:solidFill>
                <a:schemeClr val="dk2"/>
              </a:solidFill>
            </a:endParaRPr>
          </a:p>
          <a:p>
            <a:pPr marL="0" lvl="0" indent="0" algn="l" rtl="0">
              <a:spcBef>
                <a:spcPts val="0"/>
              </a:spcBef>
              <a:spcAft>
                <a:spcPts val="0"/>
              </a:spcAft>
              <a:buNone/>
            </a:pPr>
            <a:r>
              <a:rPr lang="en" sz="1200" i="1" u="sng" dirty="0">
                <a:solidFill>
                  <a:schemeClr val="dk2"/>
                </a:solidFill>
              </a:rPr>
              <a:t>Volume:</a:t>
            </a:r>
            <a:endParaRPr sz="1200" i="1" u="sng" dirty="0">
              <a:solidFill>
                <a:schemeClr val="dk2"/>
              </a:solidFill>
            </a:endParaRPr>
          </a:p>
          <a:p>
            <a:pPr marL="457200" lvl="0" indent="-295275" algn="l" rtl="0">
              <a:spcBef>
                <a:spcPts val="0"/>
              </a:spcBef>
              <a:spcAft>
                <a:spcPts val="0"/>
              </a:spcAft>
              <a:buClr>
                <a:schemeClr val="dk2"/>
              </a:buClr>
              <a:buSzPts val="1050"/>
              <a:buChar char="●"/>
            </a:pPr>
            <a:r>
              <a:rPr lang="en" sz="800" dirty="0">
                <a:solidFill>
                  <a:schemeClr val="dk2"/>
                </a:solidFill>
              </a:rPr>
              <a:t>ACLED: 23k samples, 30 attributes</a:t>
            </a:r>
            <a:endParaRPr sz="800" dirty="0">
              <a:solidFill>
                <a:schemeClr val="dk2"/>
              </a:solidFill>
            </a:endParaRPr>
          </a:p>
          <a:p>
            <a:pPr marL="457200" lvl="0" indent="-295275" algn="l" rtl="0">
              <a:spcBef>
                <a:spcPts val="0"/>
              </a:spcBef>
              <a:spcAft>
                <a:spcPts val="0"/>
              </a:spcAft>
              <a:buClr>
                <a:schemeClr val="dk2"/>
              </a:buClr>
              <a:buSzPts val="1050"/>
              <a:buChar char="●"/>
            </a:pPr>
            <a:r>
              <a:rPr lang="en" sz="800" dirty="0">
                <a:solidFill>
                  <a:schemeClr val="dk2"/>
                </a:solidFill>
              </a:rPr>
              <a:t>CCC: 10-30k samples, 30 attributes</a:t>
            </a:r>
            <a:endParaRPr sz="800" dirty="0">
              <a:solidFill>
                <a:schemeClr val="dk2"/>
              </a:solidFill>
            </a:endParaRPr>
          </a:p>
          <a:p>
            <a:pPr marL="0" lvl="0" indent="0" algn="l" rtl="0">
              <a:spcBef>
                <a:spcPts val="0"/>
              </a:spcBef>
              <a:spcAft>
                <a:spcPts val="0"/>
              </a:spcAft>
              <a:buNone/>
            </a:pPr>
            <a:endParaRPr sz="800" dirty="0">
              <a:solidFill>
                <a:schemeClr val="dk2"/>
              </a:solidFill>
            </a:endParaRPr>
          </a:p>
          <a:p>
            <a:pPr marL="0" lvl="0" indent="0" algn="l" rtl="0">
              <a:spcBef>
                <a:spcPts val="0"/>
              </a:spcBef>
              <a:spcAft>
                <a:spcPts val="0"/>
              </a:spcAft>
              <a:buNone/>
            </a:pPr>
            <a:r>
              <a:rPr lang="en" sz="1200" i="1" u="sng" dirty="0">
                <a:solidFill>
                  <a:schemeClr val="dk2"/>
                </a:solidFill>
              </a:rPr>
              <a:t>Velocity:</a:t>
            </a:r>
            <a:endParaRPr sz="800" dirty="0">
              <a:solidFill>
                <a:schemeClr val="dk2"/>
              </a:solidFill>
            </a:endParaRPr>
          </a:p>
          <a:p>
            <a:pPr marL="457200" lvl="0" indent="-295275" algn="l" rtl="0">
              <a:spcBef>
                <a:spcPts val="0"/>
              </a:spcBef>
              <a:spcAft>
                <a:spcPts val="0"/>
              </a:spcAft>
              <a:buClr>
                <a:schemeClr val="dk2"/>
              </a:buClr>
              <a:buSzPts val="1050"/>
              <a:buChar char="●"/>
            </a:pPr>
            <a:r>
              <a:rPr lang="en" sz="800" dirty="0">
                <a:solidFill>
                  <a:schemeClr val="dk2"/>
                </a:solidFill>
              </a:rPr>
              <a:t>ACLED updated daily.</a:t>
            </a:r>
          </a:p>
          <a:p>
            <a:pPr marL="457200" lvl="0" indent="-295275" algn="l" rtl="0">
              <a:spcBef>
                <a:spcPts val="0"/>
              </a:spcBef>
              <a:spcAft>
                <a:spcPts val="0"/>
              </a:spcAft>
              <a:buClr>
                <a:schemeClr val="dk2"/>
              </a:buClr>
              <a:buSzPts val="1050"/>
              <a:buChar char="●"/>
            </a:pPr>
            <a:r>
              <a:rPr lang="en" sz="800" dirty="0">
                <a:solidFill>
                  <a:schemeClr val="dk2"/>
                </a:solidFill>
              </a:rPr>
              <a:t>CCC updated weekly (Wednesday 4PM EST).</a:t>
            </a:r>
            <a:endParaRPr sz="800" dirty="0">
              <a:solidFill>
                <a:schemeClr val="dk2"/>
              </a:solidFill>
            </a:endParaRPr>
          </a:p>
        </p:txBody>
      </p:sp>
      <p:sp>
        <p:nvSpPr>
          <p:cNvPr id="8" name="Google Shape;117;p21">
            <a:extLst>
              <a:ext uri="{FF2B5EF4-FFF2-40B4-BE49-F238E27FC236}">
                <a16:creationId xmlns:a16="http://schemas.microsoft.com/office/drawing/2014/main" id="{1008E04B-DB0E-496A-B177-EEEF86825F7A}"/>
              </a:ext>
            </a:extLst>
          </p:cNvPr>
          <p:cNvSpPr txBox="1">
            <a:spLocks/>
          </p:cNvSpPr>
          <p:nvPr/>
        </p:nvSpPr>
        <p:spPr>
          <a:xfrm>
            <a:off x="3310001" y="1152176"/>
            <a:ext cx="3139933" cy="3998250"/>
          </a:xfrm>
          <a:prstGeom prst="rect">
            <a:avLst/>
          </a:prstGeom>
        </p:spPr>
        <p:txBody>
          <a:bodyPr spcFirstLastPara="1" vert="horz" wrap="square" lIns="91425" tIns="91425" rIns="91425" bIns="91425" rtlCol="0" anchor="t" anchorCtr="0">
            <a:normAutofit lnSpcReduction="10000"/>
          </a:bodyPr>
          <a:lstStyle>
            <a:lvl1pPr marL="457200" lvl="0" indent="-342900" algn="l" defTabSz="685800" rtl="0" eaLnBrk="1" latinLnBrk="0" hangingPunct="1">
              <a:lnSpc>
                <a:spcPct val="95000"/>
              </a:lnSpc>
              <a:spcBef>
                <a:spcPts val="0"/>
              </a:spcBef>
              <a:spcAft>
                <a:spcPts val="0"/>
              </a:spcAft>
              <a:buClr>
                <a:schemeClr val="accent1"/>
              </a:buClr>
              <a:buSzPts val="1800"/>
              <a:buFont typeface="Arial" pitchFamily="34" charset="0"/>
              <a:buChar char="●"/>
              <a:defRPr sz="1350" kern="1200" spc="8" baseline="0">
                <a:solidFill>
                  <a:schemeClr val="tx1"/>
                </a:solidFill>
                <a:latin typeface="+mn-lt"/>
                <a:ea typeface="+mn-ea"/>
                <a:cs typeface="+mn-cs"/>
              </a:defRPr>
            </a:lvl1pPr>
            <a:lvl2pPr marL="914400" lvl="1" indent="-317500" algn="l" defTabSz="685800" rtl="0" eaLnBrk="1" latinLnBrk="0" hangingPunct="1">
              <a:lnSpc>
                <a:spcPct val="90000"/>
              </a:lnSpc>
              <a:spcBef>
                <a:spcPts val="0"/>
              </a:spcBef>
              <a:spcAft>
                <a:spcPts val="0"/>
              </a:spcAft>
              <a:buClr>
                <a:schemeClr val="accent1"/>
              </a:buClr>
              <a:buSzPts val="1400"/>
              <a:buFont typeface="Wingdings 2" pitchFamily="18" charset="2"/>
              <a:buChar char="○"/>
              <a:defRPr sz="1200" kern="1200">
                <a:solidFill>
                  <a:schemeClr val="tx1">
                    <a:lumMod val="85000"/>
                    <a:lumOff val="15000"/>
                  </a:schemeClr>
                </a:solidFill>
                <a:latin typeface="+mn-lt"/>
                <a:ea typeface="+mn-ea"/>
                <a:cs typeface="+mn-cs"/>
              </a:defRPr>
            </a:lvl2pPr>
            <a:lvl3pPr marL="1371600" lvl="2" indent="-317500" algn="l" defTabSz="685800" rtl="0" eaLnBrk="1" latinLnBrk="0" hangingPunct="1">
              <a:lnSpc>
                <a:spcPct val="90000"/>
              </a:lnSpc>
              <a:spcBef>
                <a:spcPts val="0"/>
              </a:spcBef>
              <a:spcAft>
                <a:spcPts val="0"/>
              </a:spcAft>
              <a:buClr>
                <a:schemeClr val="accent1"/>
              </a:buClr>
              <a:buSzPts val="1400"/>
              <a:buFont typeface="Wingdings 2" pitchFamily="18" charset="2"/>
              <a:buChar char="■"/>
              <a:defRPr sz="1050" kern="1200">
                <a:solidFill>
                  <a:schemeClr val="tx1">
                    <a:lumMod val="85000"/>
                    <a:lumOff val="15000"/>
                  </a:schemeClr>
                </a:solidFill>
                <a:latin typeface="+mn-lt"/>
                <a:ea typeface="+mn-ea"/>
                <a:cs typeface="+mn-cs"/>
              </a:defRPr>
            </a:lvl3pPr>
            <a:lvl4pPr marL="1828800" lvl="3" indent="-317500" algn="l" defTabSz="685800" rtl="0" eaLnBrk="1" latinLnBrk="0" hangingPunct="1">
              <a:lnSpc>
                <a:spcPct val="90000"/>
              </a:lnSpc>
              <a:spcBef>
                <a:spcPts val="0"/>
              </a:spcBef>
              <a:spcAft>
                <a:spcPts val="0"/>
              </a:spcAft>
              <a:buClr>
                <a:schemeClr val="accent1"/>
              </a:buClr>
              <a:buSzPts val="1400"/>
              <a:buFont typeface="Wingdings 2" pitchFamily="18" charset="2"/>
              <a:buChar char="●"/>
              <a:defRPr sz="1050" kern="1200">
                <a:solidFill>
                  <a:schemeClr val="tx1">
                    <a:lumMod val="85000"/>
                    <a:lumOff val="15000"/>
                  </a:schemeClr>
                </a:solidFill>
                <a:latin typeface="+mn-lt"/>
                <a:ea typeface="+mn-ea"/>
                <a:cs typeface="+mn-cs"/>
              </a:defRPr>
            </a:lvl4pPr>
            <a:lvl5pPr marL="2286000" lvl="4" indent="-317500" algn="l" defTabSz="685800" rtl="0" eaLnBrk="1" latinLnBrk="0" hangingPunct="1">
              <a:lnSpc>
                <a:spcPct val="90000"/>
              </a:lnSpc>
              <a:spcBef>
                <a:spcPts val="0"/>
              </a:spcBef>
              <a:spcAft>
                <a:spcPts val="0"/>
              </a:spcAft>
              <a:buClr>
                <a:schemeClr val="accent1"/>
              </a:buClr>
              <a:buSzPts val="1400"/>
              <a:buFont typeface="Wingdings 2" pitchFamily="18" charset="2"/>
              <a:buChar char="○"/>
              <a:defRPr sz="1050" kern="1200">
                <a:solidFill>
                  <a:schemeClr val="tx1">
                    <a:lumMod val="85000"/>
                    <a:lumOff val="15000"/>
                  </a:schemeClr>
                </a:solidFill>
                <a:latin typeface="+mn-lt"/>
                <a:ea typeface="+mn-ea"/>
                <a:cs typeface="+mn-cs"/>
              </a:defRPr>
            </a:lvl5pPr>
            <a:lvl6pPr marL="2743200" lvl="5" indent="-317500" algn="l" defTabSz="685800" rtl="0" eaLnBrk="1" latinLnBrk="0" hangingPunct="1">
              <a:lnSpc>
                <a:spcPct val="90000"/>
              </a:lnSpc>
              <a:spcBef>
                <a:spcPts val="0"/>
              </a:spcBef>
              <a:spcAft>
                <a:spcPts val="0"/>
              </a:spcAft>
              <a:buClr>
                <a:schemeClr val="accent1"/>
              </a:buClr>
              <a:buSzPts val="1400"/>
              <a:buFont typeface="Wingdings 2" pitchFamily="18" charset="2"/>
              <a:buChar char="■"/>
              <a:defRPr sz="1050" kern="1200">
                <a:solidFill>
                  <a:schemeClr val="tx1">
                    <a:lumMod val="85000"/>
                    <a:lumOff val="15000"/>
                  </a:schemeClr>
                </a:solidFill>
                <a:latin typeface="+mn-lt"/>
                <a:ea typeface="+mn-ea"/>
                <a:cs typeface="+mn-cs"/>
              </a:defRPr>
            </a:lvl6pPr>
            <a:lvl7pPr marL="3200400" lvl="6" indent="-317500" algn="l" defTabSz="685800" rtl="0" eaLnBrk="1" latinLnBrk="0" hangingPunct="1">
              <a:lnSpc>
                <a:spcPct val="90000"/>
              </a:lnSpc>
              <a:spcBef>
                <a:spcPts val="0"/>
              </a:spcBef>
              <a:spcAft>
                <a:spcPts val="0"/>
              </a:spcAft>
              <a:buClr>
                <a:schemeClr val="accent1"/>
              </a:buClr>
              <a:buSzPts val="1400"/>
              <a:buFont typeface="Wingdings 2" pitchFamily="18" charset="2"/>
              <a:buChar char="●"/>
              <a:defRPr sz="1050" kern="1200">
                <a:solidFill>
                  <a:schemeClr val="tx1">
                    <a:lumMod val="85000"/>
                    <a:lumOff val="15000"/>
                  </a:schemeClr>
                </a:solidFill>
                <a:latin typeface="+mn-lt"/>
                <a:ea typeface="+mn-ea"/>
                <a:cs typeface="+mn-cs"/>
              </a:defRPr>
            </a:lvl7pPr>
            <a:lvl8pPr marL="3657600" lvl="7" indent="-317500" algn="l" defTabSz="685800" rtl="0" eaLnBrk="1" latinLnBrk="0" hangingPunct="1">
              <a:lnSpc>
                <a:spcPct val="90000"/>
              </a:lnSpc>
              <a:spcBef>
                <a:spcPts val="0"/>
              </a:spcBef>
              <a:spcAft>
                <a:spcPts val="0"/>
              </a:spcAft>
              <a:buClr>
                <a:schemeClr val="accent1"/>
              </a:buClr>
              <a:buSzPts val="1400"/>
              <a:buFont typeface="Wingdings 2" pitchFamily="18" charset="2"/>
              <a:buChar char="○"/>
              <a:defRPr sz="1050" kern="1200">
                <a:solidFill>
                  <a:schemeClr val="tx1">
                    <a:lumMod val="85000"/>
                    <a:lumOff val="15000"/>
                  </a:schemeClr>
                </a:solidFill>
                <a:latin typeface="+mn-lt"/>
                <a:ea typeface="+mn-ea"/>
                <a:cs typeface="+mn-cs"/>
              </a:defRPr>
            </a:lvl8pPr>
            <a:lvl9pPr marL="4114800" lvl="8" indent="-317500" algn="l" defTabSz="685800" rtl="0" eaLnBrk="1" latinLnBrk="0" hangingPunct="1">
              <a:lnSpc>
                <a:spcPct val="90000"/>
              </a:lnSpc>
              <a:spcBef>
                <a:spcPts val="0"/>
              </a:spcBef>
              <a:spcAft>
                <a:spcPts val="0"/>
              </a:spcAft>
              <a:buClr>
                <a:schemeClr val="accent1"/>
              </a:buClr>
              <a:buSzPts val="1400"/>
              <a:buFont typeface="Wingdings 2" pitchFamily="18" charset="2"/>
              <a:buChar char="■"/>
              <a:defRPr sz="1050" kern="1200">
                <a:solidFill>
                  <a:schemeClr val="tx1">
                    <a:lumMod val="85000"/>
                    <a:lumOff val="15000"/>
                  </a:schemeClr>
                </a:solidFill>
                <a:latin typeface="+mn-lt"/>
                <a:ea typeface="+mn-ea"/>
                <a:cs typeface="+mn-cs"/>
              </a:defRPr>
            </a:lvl9pPr>
          </a:lstStyle>
          <a:p>
            <a:pPr marL="0" indent="-262890">
              <a:lnSpc>
                <a:spcPct val="130000"/>
              </a:lnSpc>
              <a:spcBef>
                <a:spcPts val="600"/>
              </a:spcBef>
              <a:buSzPct val="100000"/>
              <a:buFont typeface="Arial" panose="020B0604020202020204" pitchFamily="34" charset="0"/>
              <a:buChar char="•"/>
            </a:pPr>
            <a:r>
              <a:rPr lang="en-US" sz="800" b="1" i="1" u="sng" dirty="0"/>
              <a:t>Collection and transformations:</a:t>
            </a:r>
            <a:endParaRPr lang="en-US" sz="800" b="1" dirty="0"/>
          </a:p>
          <a:p>
            <a:pPr marL="365760" lvl="2" indent="-171450">
              <a:lnSpc>
                <a:spcPct val="130000"/>
              </a:lnSpc>
              <a:buSzPct val="100000"/>
              <a:buFont typeface="Arial" panose="020B0604020202020204" pitchFamily="34" charset="0"/>
              <a:buChar char="•"/>
            </a:pPr>
            <a:r>
              <a:rPr lang="en-US" sz="700" dirty="0"/>
              <a:t>Datasets are curated by editorial staffs and finalized after a period of time. CCC is finalized after 6 months.</a:t>
            </a:r>
          </a:p>
          <a:p>
            <a:pPr marL="822960" lvl="3" indent="-171450">
              <a:lnSpc>
                <a:spcPct val="130000"/>
              </a:lnSpc>
              <a:buSzPct val="100000"/>
              <a:buFont typeface="Arial" panose="020B0604020202020204" pitchFamily="34" charset="0"/>
              <a:buChar char="•"/>
            </a:pPr>
            <a:r>
              <a:rPr lang="en-US" sz="700" dirty="0"/>
              <a:t>After initial ingestion, updated events must be merged with events that are already ingested.</a:t>
            </a:r>
          </a:p>
          <a:p>
            <a:pPr marL="365760" lvl="2" indent="-171450">
              <a:lnSpc>
                <a:spcPct val="130000"/>
              </a:lnSpc>
              <a:buSzPct val="100000"/>
              <a:buFont typeface="Arial" panose="020B0604020202020204" pitchFamily="34" charset="0"/>
              <a:buChar char="•"/>
            </a:pPr>
            <a:r>
              <a:rPr lang="en-US" sz="700" dirty="0">
                <a:ea typeface="+mn-lt"/>
                <a:cs typeface="+mn-lt"/>
              </a:rPr>
              <a:t>Normalize locations to US FIPS codes and MSAs with spatial join on geocoordinates</a:t>
            </a:r>
          </a:p>
          <a:p>
            <a:pPr marL="365760" lvl="2" indent="-171450">
              <a:lnSpc>
                <a:spcPct val="130000"/>
              </a:lnSpc>
              <a:buSzPct val="100000"/>
              <a:buFont typeface="Arial" panose="020B0604020202020204" pitchFamily="34" charset="0"/>
              <a:buChar char="•"/>
            </a:pPr>
            <a:r>
              <a:rPr lang="en-US" sz="700" dirty="0"/>
              <a:t>Normalize date and time encoding (e.g., YYYY-MM-DD); event type codes across datasets</a:t>
            </a:r>
          </a:p>
          <a:p>
            <a:pPr marL="365760" lvl="2" indent="-171450">
              <a:lnSpc>
                <a:spcPct val="130000"/>
              </a:lnSpc>
              <a:buSzPct val="100000"/>
              <a:buFont typeface="Arial" panose="020B0604020202020204" pitchFamily="34" charset="0"/>
              <a:buChar char="•"/>
            </a:pPr>
            <a:r>
              <a:rPr lang="en-US" sz="700" dirty="0"/>
              <a:t>Impute missing data: mismatching crowd counts and missing estimated size</a:t>
            </a:r>
          </a:p>
          <a:p>
            <a:pPr marL="365760" lvl="2" indent="-171450">
              <a:lnSpc>
                <a:spcPct val="130000"/>
              </a:lnSpc>
              <a:buSzPct val="100000"/>
              <a:buFont typeface="Arial" panose="020B0604020202020204" pitchFamily="34" charset="0"/>
              <a:buChar char="•"/>
            </a:pPr>
            <a:r>
              <a:rPr lang="en-US" sz="700" dirty="0"/>
              <a:t>Merging ACLED and CCC events and actors</a:t>
            </a:r>
          </a:p>
          <a:p>
            <a:pPr marL="194310" lvl="2" indent="0">
              <a:lnSpc>
                <a:spcPct val="130000"/>
              </a:lnSpc>
              <a:buSzPct val="100000"/>
              <a:buNone/>
            </a:pPr>
            <a:endParaRPr lang="en-US" sz="800" b="1" i="1" u="sng" dirty="0"/>
          </a:p>
          <a:p>
            <a:pPr marL="0" indent="-262890">
              <a:lnSpc>
                <a:spcPct val="130000"/>
              </a:lnSpc>
              <a:buSzPct val="100000"/>
              <a:buFont typeface="Arial" pitchFamily="34" charset="0"/>
              <a:buChar char="•"/>
            </a:pPr>
            <a:r>
              <a:rPr lang="en-US" sz="800" b="1" i="1" u="sng" dirty="0"/>
              <a:t>Matching rules:</a:t>
            </a:r>
            <a:r>
              <a:rPr lang="en-US" sz="800" b="1" dirty="0"/>
              <a:t> </a:t>
            </a:r>
          </a:p>
          <a:p>
            <a:pPr marL="365760" lvl="2" indent="-171450">
              <a:lnSpc>
                <a:spcPct val="130000"/>
              </a:lnSpc>
              <a:buSzPct val="100000"/>
              <a:buFont typeface="Arial" panose="020B0604020202020204" pitchFamily="34" charset="0"/>
              <a:buChar char="•"/>
            </a:pPr>
            <a:r>
              <a:rPr lang="en-US" sz="700" dirty="0"/>
              <a:t>Event geo-coordinates to FIPS and MSA</a:t>
            </a:r>
          </a:p>
          <a:p>
            <a:pPr marL="365760" lvl="2" indent="-171450">
              <a:lnSpc>
                <a:spcPct val="130000"/>
              </a:lnSpc>
              <a:buSzPct val="100000"/>
              <a:buFont typeface="Arial" panose="020B0604020202020204" pitchFamily="34" charset="0"/>
              <a:buChar char="•"/>
            </a:pPr>
            <a:r>
              <a:rPr lang="en-US" sz="700" dirty="0"/>
              <a:t>ACLED and CCC: FIPS, date and ACLED source (ACLED sources events from CCC)</a:t>
            </a:r>
          </a:p>
          <a:p>
            <a:pPr marL="365760" lvl="2" indent="-171450">
              <a:lnSpc>
                <a:spcPct val="130000"/>
              </a:lnSpc>
              <a:buSzPct val="100000"/>
              <a:buFont typeface="Arial" panose="020B0604020202020204" pitchFamily="34" charset="0"/>
              <a:buChar char="•"/>
            </a:pPr>
            <a:r>
              <a:rPr lang="en-US" sz="700" dirty="0"/>
              <a:t>Matching with Covid datasets: date and FIPS</a:t>
            </a:r>
          </a:p>
          <a:p>
            <a:pPr marL="365760" lvl="2" indent="-171450">
              <a:lnSpc>
                <a:spcPct val="130000"/>
              </a:lnSpc>
              <a:buSzPct val="100000"/>
              <a:buFont typeface="Arial" panose="020B0604020202020204" pitchFamily="34" charset="0"/>
              <a:buChar char="•"/>
            </a:pPr>
            <a:r>
              <a:rPr lang="en-US" sz="700" dirty="0"/>
              <a:t>Matching with Census datasets: FIPS</a:t>
            </a:r>
          </a:p>
          <a:p>
            <a:pPr marL="365760" lvl="2" indent="-171450">
              <a:lnSpc>
                <a:spcPct val="130000"/>
              </a:lnSpc>
              <a:buSzPct val="100000"/>
              <a:buFont typeface="Arial" panose="020B0604020202020204" pitchFamily="34" charset="0"/>
              <a:buChar char="•"/>
            </a:pPr>
            <a:r>
              <a:rPr lang="en-US" sz="700" dirty="0"/>
              <a:t>Matching with HHP datasets: State and MSA FIPS and survey collection end date.</a:t>
            </a:r>
          </a:p>
          <a:p>
            <a:pPr marL="0" indent="-262890">
              <a:lnSpc>
                <a:spcPct val="130000"/>
              </a:lnSpc>
              <a:spcBef>
                <a:spcPts val="600"/>
              </a:spcBef>
              <a:buSzPct val="100000"/>
              <a:buFont typeface="Arial" pitchFamily="34" charset="0"/>
              <a:buChar char="•"/>
            </a:pPr>
            <a:r>
              <a:rPr lang="en-US" sz="800" b="1" i="1" u="sng" dirty="0"/>
              <a:t>Analysis:</a:t>
            </a:r>
          </a:p>
          <a:p>
            <a:pPr marL="365760" lvl="2" indent="-171450">
              <a:lnSpc>
                <a:spcPct val="130000"/>
              </a:lnSpc>
              <a:buSzPct val="100000"/>
              <a:buFont typeface="Arial" panose="020B0604020202020204" pitchFamily="34" charset="0"/>
              <a:buChar char="•"/>
            </a:pPr>
            <a:r>
              <a:rPr lang="en-US" sz="700" dirty="0"/>
              <a:t>Social disorder vs. Vaccine hesitancy</a:t>
            </a:r>
          </a:p>
          <a:p>
            <a:pPr marL="365760" lvl="2" indent="-171450">
              <a:lnSpc>
                <a:spcPct val="130000"/>
              </a:lnSpc>
              <a:buSzPct val="100000"/>
              <a:buFont typeface="Arial" panose="020B0604020202020204" pitchFamily="34" charset="0"/>
              <a:buChar char="•"/>
            </a:pPr>
            <a:r>
              <a:rPr lang="en-US" sz="700" dirty="0"/>
              <a:t>Event Crowd Size vs. Case/Death statistics</a:t>
            </a:r>
          </a:p>
          <a:p>
            <a:pPr marL="365760" lvl="3" indent="-171450">
              <a:lnSpc>
                <a:spcPct val="130000"/>
              </a:lnSpc>
              <a:buSzPct val="100000"/>
              <a:buFont typeface="Arial" panose="020B0604020202020204" pitchFamily="34" charset="0"/>
              <a:buChar char="•"/>
            </a:pPr>
            <a:r>
              <a:rPr lang="en-US" sz="700" dirty="0"/>
              <a:t>Case/Death statistics lagged 2-4 weeks: compare before and after event</a:t>
            </a:r>
          </a:p>
          <a:p>
            <a:pPr marL="365760" lvl="3" indent="-171450">
              <a:lnSpc>
                <a:spcPct val="130000"/>
              </a:lnSpc>
              <a:buSzPct val="100000"/>
              <a:buFont typeface="Arial" panose="020B0604020202020204" pitchFamily="34" charset="0"/>
              <a:buChar char="•"/>
            </a:pPr>
            <a:r>
              <a:rPr lang="en-US" sz="700" dirty="0"/>
              <a:t>Difference of conditions: county case rate vs. state case rate.</a:t>
            </a:r>
          </a:p>
          <a:p>
            <a:pPr marL="365760" lvl="4" indent="-171450">
              <a:lnSpc>
                <a:spcPct val="130000"/>
              </a:lnSpc>
              <a:buSzPct val="100000"/>
              <a:buFont typeface="Arial" panose="020B0604020202020204" pitchFamily="34" charset="0"/>
              <a:buChar char="•"/>
            </a:pPr>
            <a:r>
              <a:rPr lang="en-US" sz="700" dirty="0"/>
              <a:t>Detailed views: different types of events, sizes, affiliations</a:t>
            </a:r>
          </a:p>
        </p:txBody>
      </p:sp>
      <p:pic>
        <p:nvPicPr>
          <p:cNvPr id="9" name="Picture 8" descr="Resistance Icon 3756915">
            <a:extLst>
              <a:ext uri="{FF2B5EF4-FFF2-40B4-BE49-F238E27FC236}">
                <a16:creationId xmlns:a16="http://schemas.microsoft.com/office/drawing/2014/main" id="{EA1F205C-F0E6-483C-A616-40865AF844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9556" y="18662"/>
            <a:ext cx="345782" cy="3457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22"/>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125" name="Google Shape;125;p22"/>
          <p:cNvSpPr txBox="1">
            <a:spLocks noGrp="1"/>
          </p:cNvSpPr>
          <p:nvPr>
            <p:ph type="title"/>
          </p:nvPr>
        </p:nvSpPr>
        <p:spPr>
          <a:xfrm>
            <a:off x="311700" y="309281"/>
            <a:ext cx="8520600" cy="835968"/>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200" dirty="0"/>
              <a:t>Data Sources </a:t>
            </a:r>
            <a:br>
              <a:rPr lang="en" sz="3600" dirty="0"/>
            </a:br>
            <a:r>
              <a:rPr lang="en" dirty="0"/>
              <a:t>Vaccination Pulse Survey</a:t>
            </a:r>
            <a:endParaRPr dirty="0"/>
          </a:p>
        </p:txBody>
      </p:sp>
      <p:sp>
        <p:nvSpPr>
          <p:cNvPr id="126" name="Google Shape;126;p22"/>
          <p:cNvSpPr txBox="1">
            <a:spLocks noGrp="1"/>
          </p:cNvSpPr>
          <p:nvPr>
            <p:ph type="body" idx="1"/>
          </p:nvPr>
        </p:nvSpPr>
        <p:spPr>
          <a:xfrm>
            <a:off x="311700" y="1152475"/>
            <a:ext cx="5520482" cy="3860700"/>
          </a:xfrm>
          <a:prstGeom prst="rect">
            <a:avLst/>
          </a:prstGeom>
        </p:spPr>
        <p:txBody>
          <a:bodyPr spcFirstLastPara="1" wrap="square" lIns="91425" tIns="91425" rIns="91425" bIns="91425" anchor="t" anchorCtr="0">
            <a:normAutofit fontScale="92500"/>
          </a:bodyPr>
          <a:lstStyle/>
          <a:p>
            <a:pPr marL="171450" indent="-171450">
              <a:lnSpc>
                <a:spcPct val="100000"/>
              </a:lnSpc>
              <a:spcAft>
                <a:spcPts val="600"/>
              </a:spcAft>
              <a:buSzPct val="100000"/>
              <a:buFont typeface="Arial" panose="020B0604020202020204" pitchFamily="34" charset="0"/>
              <a:buChar char="•"/>
            </a:pPr>
            <a:r>
              <a:rPr lang="en" sz="1200" i="1" u="sng" dirty="0"/>
              <a:t>Data sources:</a:t>
            </a:r>
            <a:endParaRPr sz="1200" dirty="0"/>
          </a:p>
          <a:p>
            <a:pPr marL="365760" lvl="2" indent="-171450">
              <a:lnSpc>
                <a:spcPct val="100000"/>
              </a:lnSpc>
              <a:spcAft>
                <a:spcPts val="600"/>
              </a:spcAft>
              <a:buSzPct val="100000"/>
              <a:buFont typeface="Arial" panose="020B0604020202020204" pitchFamily="34" charset="0"/>
              <a:buChar char="•"/>
            </a:pPr>
            <a:r>
              <a:rPr lang="en" sz="950" dirty="0"/>
              <a:t>Census Household Pulse Surveys </a:t>
            </a:r>
            <a:r>
              <a:rPr lang="en" sz="950" dirty="0">
                <a:sym typeface="Roboto"/>
              </a:rPr>
              <a:t>(Table 5. COVID-19 Vaccinations, by select characteristics)</a:t>
            </a:r>
            <a:endParaRPr lang="en" sz="950" dirty="0"/>
          </a:p>
          <a:p>
            <a:pPr marL="365760" lvl="2" indent="-171450">
              <a:lnSpc>
                <a:spcPct val="100000"/>
              </a:lnSpc>
              <a:spcAft>
                <a:spcPts val="600"/>
              </a:spcAft>
              <a:buSzPct val="100000"/>
              <a:buFont typeface="Arial" panose="020B0604020202020204" pitchFamily="34" charset="0"/>
              <a:buChar char="•"/>
            </a:pPr>
            <a:r>
              <a:rPr lang="en-US" sz="950" dirty="0"/>
              <a:t>In 2021, the U.S. Census began publishing COVID data as part of its Household Pulse Survey</a:t>
            </a:r>
          </a:p>
          <a:p>
            <a:pPr marL="365760" lvl="2" indent="-171450">
              <a:lnSpc>
                <a:spcPct val="100000"/>
              </a:lnSpc>
              <a:spcAft>
                <a:spcPts val="600"/>
              </a:spcAft>
              <a:buSzPct val="100000"/>
              <a:buFont typeface="Arial" panose="020B0604020202020204" pitchFamily="34" charset="0"/>
              <a:buChar char="•"/>
            </a:pPr>
            <a:r>
              <a:rPr lang="en-US" sz="950" dirty="0"/>
              <a:t>The report is still in the experimental phase and does not appear to have an API</a:t>
            </a:r>
            <a:endParaRPr sz="950" dirty="0"/>
          </a:p>
          <a:p>
            <a:pPr marL="171450" indent="-171450">
              <a:lnSpc>
                <a:spcPct val="100000"/>
              </a:lnSpc>
              <a:spcAft>
                <a:spcPts val="600"/>
              </a:spcAft>
              <a:buSzPct val="100000"/>
              <a:buFont typeface="Arial" panose="020B0604020202020204" pitchFamily="34" charset="0"/>
              <a:buChar char="•"/>
            </a:pPr>
            <a:r>
              <a:rPr lang="en" sz="1200" i="1" u="sng" dirty="0"/>
              <a:t>Scope of data:</a:t>
            </a:r>
            <a:endParaRPr sz="1200" dirty="0"/>
          </a:p>
          <a:p>
            <a:pPr marL="365760" lvl="2" indent="-171450">
              <a:lnSpc>
                <a:spcPct val="100000"/>
              </a:lnSpc>
              <a:buSzPct val="100000"/>
              <a:buFont typeface="Arial" panose="020B0604020202020204" pitchFamily="34" charset="0"/>
              <a:buChar char="•"/>
            </a:pPr>
            <a:r>
              <a:rPr lang="en" sz="950" dirty="0"/>
              <a:t>Survey of </a:t>
            </a:r>
            <a:r>
              <a:rPr lang="en-US" sz="950" dirty="0"/>
              <a:t>U.S. households on their vaccination status and vaccination hesitancy, summarized by demographic characteristics, at the state geographic level, and weekly.</a:t>
            </a:r>
          </a:p>
          <a:p>
            <a:pPr marL="365760" lvl="2" indent="-171450">
              <a:lnSpc>
                <a:spcPct val="100000"/>
              </a:lnSpc>
              <a:buSzPct val="100000"/>
              <a:buFont typeface="Arial" panose="020B0604020202020204" pitchFamily="34" charset="0"/>
              <a:buChar char="•"/>
            </a:pPr>
            <a:r>
              <a:rPr lang="en-US" sz="950" dirty="0"/>
              <a:t>Characteristics: Age group, gender, race, household income, etc.</a:t>
            </a:r>
          </a:p>
          <a:p>
            <a:pPr marL="365760" lvl="2" indent="-171450">
              <a:lnSpc>
                <a:spcPct val="100000"/>
              </a:lnSpc>
              <a:buSzPct val="100000"/>
              <a:buFont typeface="Arial" panose="020B0604020202020204" pitchFamily="34" charset="0"/>
              <a:buChar char="•"/>
            </a:pPr>
            <a:r>
              <a:rPr lang="en-US" sz="950" dirty="0"/>
              <a:t>Geographic data: Region (National, state, metropolitan statistical area)</a:t>
            </a:r>
          </a:p>
          <a:p>
            <a:pPr marL="365760" lvl="2" indent="-171450">
              <a:lnSpc>
                <a:spcPct val="100000"/>
              </a:lnSpc>
              <a:spcAft>
                <a:spcPts val="600"/>
              </a:spcAft>
              <a:buSzPct val="100000"/>
              <a:buFont typeface="Arial" panose="020B0604020202020204" pitchFamily="34" charset="0"/>
              <a:buChar char="•"/>
            </a:pPr>
            <a:r>
              <a:rPr lang="en-US" sz="950" dirty="0"/>
              <a:t>Temporal data: Week</a:t>
            </a:r>
          </a:p>
          <a:p>
            <a:pPr marL="171450" indent="-171450">
              <a:lnSpc>
                <a:spcPct val="100000"/>
              </a:lnSpc>
              <a:spcAft>
                <a:spcPts val="600"/>
              </a:spcAft>
              <a:buSzPct val="100000"/>
              <a:buFont typeface="Arial" panose="020B0604020202020204" pitchFamily="34" charset="0"/>
              <a:buChar char="•"/>
            </a:pPr>
            <a:r>
              <a:rPr lang="en" sz="1200" i="1" u="sng" dirty="0"/>
              <a:t>Matching:</a:t>
            </a:r>
            <a:r>
              <a:rPr lang="en" sz="1200" dirty="0"/>
              <a:t> Matching done through FIPS codes and dates</a:t>
            </a:r>
            <a:endParaRPr sz="1200" dirty="0"/>
          </a:p>
          <a:p>
            <a:pPr marL="171450" indent="-171450">
              <a:lnSpc>
                <a:spcPct val="100000"/>
              </a:lnSpc>
              <a:spcAft>
                <a:spcPts val="600"/>
              </a:spcAft>
              <a:buSzPct val="100000"/>
              <a:buFont typeface="Arial" panose="020B0604020202020204" pitchFamily="34" charset="0"/>
              <a:buChar char="•"/>
            </a:pPr>
            <a:r>
              <a:rPr lang="en" sz="1200" i="1" u="sng" dirty="0"/>
              <a:t>Collection:</a:t>
            </a:r>
            <a:r>
              <a:rPr lang="en" sz="1200" dirty="0"/>
              <a:t> U</a:t>
            </a:r>
            <a:r>
              <a:rPr lang="en-US" sz="1200" dirty="0"/>
              <a:t>tilize Python to extract relevant information from CSV files and convert to data frames, which feed into the overall data pipeline for the project</a:t>
            </a:r>
            <a:endParaRPr lang="en" sz="1200" dirty="0"/>
          </a:p>
          <a:p>
            <a:pPr marL="171450" indent="-171450">
              <a:lnSpc>
                <a:spcPct val="100000"/>
              </a:lnSpc>
              <a:spcAft>
                <a:spcPts val="600"/>
              </a:spcAft>
              <a:buSzPct val="100000"/>
              <a:buFont typeface="Arial" panose="020B0604020202020204" pitchFamily="34" charset="0"/>
              <a:buChar char="•"/>
            </a:pPr>
            <a:r>
              <a:rPr lang="en" sz="1200" i="1" u="sng" dirty="0"/>
              <a:t>Transformations:</a:t>
            </a:r>
            <a:endParaRPr sz="1200" dirty="0"/>
          </a:p>
          <a:p>
            <a:pPr marL="365760" lvl="2" indent="-171450">
              <a:lnSpc>
                <a:spcPct val="100000"/>
              </a:lnSpc>
              <a:buSzPct val="100000"/>
              <a:buFont typeface="Arial" panose="020B0604020202020204" pitchFamily="34" charset="0"/>
              <a:buChar char="•"/>
            </a:pPr>
            <a:r>
              <a:rPr lang="en" sz="950" dirty="0"/>
              <a:t>Web scraping and selection of data from Census website</a:t>
            </a:r>
            <a:endParaRPr sz="950" dirty="0"/>
          </a:p>
          <a:p>
            <a:pPr marL="365760" lvl="3" indent="-171450">
              <a:lnSpc>
                <a:spcPct val="100000"/>
              </a:lnSpc>
              <a:buSzPct val="100000"/>
              <a:buFont typeface="Arial" panose="020B0604020202020204" pitchFamily="34" charset="0"/>
              <a:buChar char="•"/>
            </a:pPr>
            <a:r>
              <a:rPr lang="en" sz="1000" dirty="0"/>
              <a:t>Crawl weekly index of surveys</a:t>
            </a:r>
            <a:endParaRPr sz="1000" dirty="0"/>
          </a:p>
          <a:p>
            <a:pPr marL="365760" lvl="3" indent="-171450">
              <a:lnSpc>
                <a:spcPct val="100000"/>
              </a:lnSpc>
              <a:buSzPct val="100000"/>
              <a:buFont typeface="Arial" panose="020B0604020202020204" pitchFamily="34" charset="0"/>
              <a:buChar char="•"/>
            </a:pPr>
            <a:r>
              <a:rPr lang="en" sz="1000" dirty="0"/>
              <a:t>Parse HTML for content area; table description and links to workbooks</a:t>
            </a:r>
            <a:endParaRPr sz="1000" dirty="0"/>
          </a:p>
          <a:p>
            <a:pPr marL="365760" lvl="3" indent="-171450">
              <a:lnSpc>
                <a:spcPct val="100000"/>
              </a:lnSpc>
              <a:buSzPct val="100000"/>
              <a:buFont typeface="Arial" panose="020B0604020202020204" pitchFamily="34" charset="0"/>
              <a:buChar char="•"/>
            </a:pPr>
            <a:r>
              <a:rPr lang="en" sz="950" dirty="0"/>
              <a:t>Parsing multi-dimensional Excel workbook</a:t>
            </a:r>
            <a:endParaRPr sz="950" dirty="0"/>
          </a:p>
          <a:p>
            <a:pPr marL="365760" lvl="3" indent="-171450">
              <a:lnSpc>
                <a:spcPct val="100000"/>
              </a:lnSpc>
              <a:buSzPct val="100000"/>
              <a:buFont typeface="Arial" panose="020B0604020202020204" pitchFamily="34" charset="0"/>
              <a:buChar char="•"/>
            </a:pPr>
            <a:r>
              <a:rPr lang="en" sz="1000" dirty="0"/>
              <a:t>Each worksheet is a region</a:t>
            </a:r>
            <a:endParaRPr sz="1000" dirty="0"/>
          </a:p>
          <a:p>
            <a:pPr marL="365760" lvl="3" indent="-171450">
              <a:lnSpc>
                <a:spcPct val="100000"/>
              </a:lnSpc>
              <a:buSzPct val="100000"/>
              <a:buFont typeface="Arial" panose="020B0604020202020204" pitchFamily="34" charset="0"/>
              <a:buChar char="•"/>
            </a:pPr>
            <a:r>
              <a:rPr lang="en" sz="1000" dirty="0"/>
              <a:t>Conforming rows of characteristics and columns of questions and responses across surveys</a:t>
            </a:r>
          </a:p>
          <a:p>
            <a:pPr marL="365760" lvl="3" indent="-171450">
              <a:lnSpc>
                <a:spcPct val="100000"/>
              </a:lnSpc>
              <a:buSzPct val="100000"/>
              <a:buFont typeface="Arial" panose="020B0604020202020204" pitchFamily="34" charset="0"/>
              <a:buChar char="•"/>
            </a:pPr>
            <a:endParaRPr sz="1000" dirty="0"/>
          </a:p>
        </p:txBody>
      </p:sp>
      <p:sp>
        <p:nvSpPr>
          <p:cNvPr id="127" name="Google Shape;127;p22"/>
          <p:cNvSpPr txBox="1"/>
          <p:nvPr/>
        </p:nvSpPr>
        <p:spPr>
          <a:xfrm>
            <a:off x="5955126" y="1212475"/>
            <a:ext cx="2428155" cy="3370123"/>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400" i="1" u="sng" dirty="0">
                <a:solidFill>
                  <a:schemeClr val="dk2"/>
                </a:solidFill>
              </a:rPr>
              <a:t>Variables:</a:t>
            </a:r>
            <a:endParaRPr sz="1400" i="1" u="sng" dirty="0">
              <a:solidFill>
                <a:schemeClr val="dk2"/>
              </a:solidFill>
            </a:endParaRPr>
          </a:p>
          <a:p>
            <a:pPr marL="457200" lvl="0" indent="-295275" algn="l" rtl="0">
              <a:spcBef>
                <a:spcPts val="0"/>
              </a:spcBef>
              <a:spcAft>
                <a:spcPts val="0"/>
              </a:spcAft>
              <a:buClr>
                <a:schemeClr val="dk2"/>
              </a:buClr>
              <a:buSzPts val="1050"/>
              <a:buChar char="●"/>
            </a:pPr>
            <a:r>
              <a:rPr lang="en" sz="900" dirty="0">
                <a:solidFill>
                  <a:schemeClr val="dk2"/>
                </a:solidFill>
              </a:rPr>
              <a:t>Week</a:t>
            </a:r>
            <a:endParaRPr sz="900" dirty="0">
              <a:solidFill>
                <a:schemeClr val="dk2"/>
              </a:solidFill>
            </a:endParaRPr>
          </a:p>
          <a:p>
            <a:pPr marL="457200" lvl="0" indent="-295275" algn="l" rtl="0">
              <a:spcBef>
                <a:spcPts val="0"/>
              </a:spcBef>
              <a:spcAft>
                <a:spcPts val="0"/>
              </a:spcAft>
              <a:buClr>
                <a:schemeClr val="dk2"/>
              </a:buClr>
              <a:buSzPts val="1050"/>
              <a:buChar char="●"/>
            </a:pPr>
            <a:r>
              <a:rPr lang="en" sz="900" dirty="0">
                <a:solidFill>
                  <a:schemeClr val="dk2"/>
                </a:solidFill>
              </a:rPr>
              <a:t>Region</a:t>
            </a:r>
            <a:endParaRPr sz="900" dirty="0">
              <a:solidFill>
                <a:schemeClr val="dk2"/>
              </a:solidFill>
            </a:endParaRPr>
          </a:p>
          <a:p>
            <a:pPr marL="457200" lvl="0" indent="-295275" algn="l" rtl="0">
              <a:spcBef>
                <a:spcPts val="0"/>
              </a:spcBef>
              <a:spcAft>
                <a:spcPts val="0"/>
              </a:spcAft>
              <a:buClr>
                <a:schemeClr val="dk2"/>
              </a:buClr>
              <a:buSzPts val="1050"/>
              <a:buChar char="●"/>
            </a:pPr>
            <a:r>
              <a:rPr lang="en" sz="900" dirty="0">
                <a:solidFill>
                  <a:schemeClr val="dk2"/>
                </a:solidFill>
              </a:rPr>
              <a:t>Survey</a:t>
            </a:r>
            <a:endParaRPr sz="900" dirty="0">
              <a:solidFill>
                <a:schemeClr val="dk2"/>
              </a:solidFill>
            </a:endParaRPr>
          </a:p>
          <a:p>
            <a:pPr marL="457200" lvl="0" indent="-295275" algn="l" rtl="0">
              <a:spcBef>
                <a:spcPts val="0"/>
              </a:spcBef>
              <a:spcAft>
                <a:spcPts val="0"/>
              </a:spcAft>
              <a:buClr>
                <a:schemeClr val="dk2"/>
              </a:buClr>
              <a:buSzPts val="1050"/>
              <a:buChar char="●"/>
            </a:pPr>
            <a:r>
              <a:rPr lang="en" sz="900" dirty="0">
                <a:solidFill>
                  <a:schemeClr val="dk2"/>
                </a:solidFill>
              </a:rPr>
              <a:t>Response Table</a:t>
            </a:r>
            <a:endParaRPr sz="900" dirty="0">
              <a:solidFill>
                <a:schemeClr val="dk2"/>
              </a:solidFill>
            </a:endParaRPr>
          </a:p>
          <a:p>
            <a:pPr marL="457200" lvl="0" indent="-295275" algn="l" rtl="0">
              <a:spcBef>
                <a:spcPts val="0"/>
              </a:spcBef>
              <a:spcAft>
                <a:spcPts val="0"/>
              </a:spcAft>
              <a:buClr>
                <a:schemeClr val="dk2"/>
              </a:buClr>
              <a:buSzPts val="1050"/>
              <a:buChar char="●"/>
            </a:pPr>
            <a:r>
              <a:rPr lang="en" sz="900" dirty="0">
                <a:solidFill>
                  <a:schemeClr val="dk2"/>
                </a:solidFill>
              </a:rPr>
              <a:t>Content Area</a:t>
            </a:r>
            <a:endParaRPr sz="900" dirty="0">
              <a:solidFill>
                <a:schemeClr val="dk2"/>
              </a:solidFill>
            </a:endParaRPr>
          </a:p>
          <a:p>
            <a:pPr marL="457200" lvl="0" indent="-295275" algn="l" rtl="0">
              <a:spcBef>
                <a:spcPts val="0"/>
              </a:spcBef>
              <a:spcAft>
                <a:spcPts val="0"/>
              </a:spcAft>
              <a:buClr>
                <a:schemeClr val="dk2"/>
              </a:buClr>
              <a:buSzPts val="1050"/>
              <a:buChar char="●"/>
            </a:pPr>
            <a:r>
              <a:rPr lang="en" sz="900" dirty="0">
                <a:solidFill>
                  <a:schemeClr val="dk2"/>
                </a:solidFill>
              </a:rPr>
              <a:t>Demographic/Characteristics</a:t>
            </a:r>
            <a:endParaRPr sz="900" dirty="0">
              <a:solidFill>
                <a:schemeClr val="dk2"/>
              </a:solidFill>
            </a:endParaRPr>
          </a:p>
          <a:p>
            <a:pPr marL="457200" lvl="0" indent="-295275" algn="l" rtl="0">
              <a:spcBef>
                <a:spcPts val="0"/>
              </a:spcBef>
              <a:spcAft>
                <a:spcPts val="0"/>
              </a:spcAft>
              <a:buClr>
                <a:schemeClr val="dk2"/>
              </a:buClr>
              <a:buSzPts val="1050"/>
              <a:buChar char="●"/>
            </a:pPr>
            <a:r>
              <a:rPr lang="en" sz="900" dirty="0">
                <a:solidFill>
                  <a:schemeClr val="dk2"/>
                </a:solidFill>
              </a:rPr>
              <a:t>Question</a:t>
            </a:r>
            <a:endParaRPr sz="900" dirty="0">
              <a:solidFill>
                <a:schemeClr val="dk2"/>
              </a:solidFill>
            </a:endParaRPr>
          </a:p>
          <a:p>
            <a:pPr marL="457200" lvl="0" indent="-295275" algn="l" rtl="0">
              <a:spcBef>
                <a:spcPts val="0"/>
              </a:spcBef>
              <a:spcAft>
                <a:spcPts val="0"/>
              </a:spcAft>
              <a:buClr>
                <a:schemeClr val="dk2"/>
              </a:buClr>
              <a:buSzPts val="1050"/>
              <a:buChar char="●"/>
            </a:pPr>
            <a:r>
              <a:rPr lang="en" sz="900" dirty="0">
                <a:solidFill>
                  <a:schemeClr val="dk2"/>
                </a:solidFill>
              </a:rPr>
              <a:t>Response</a:t>
            </a:r>
            <a:endParaRPr sz="900" dirty="0">
              <a:solidFill>
                <a:schemeClr val="dk2"/>
              </a:solidFill>
            </a:endParaRPr>
          </a:p>
          <a:p>
            <a:pPr marL="0" lvl="0" indent="0" algn="l" rtl="0">
              <a:spcBef>
                <a:spcPts val="0"/>
              </a:spcBef>
              <a:spcAft>
                <a:spcPts val="0"/>
              </a:spcAft>
              <a:buNone/>
            </a:pPr>
            <a:endParaRPr sz="900" dirty="0">
              <a:solidFill>
                <a:schemeClr val="dk2"/>
              </a:solidFill>
            </a:endParaRPr>
          </a:p>
          <a:p>
            <a:pPr marL="0" lvl="0" indent="0" algn="l" rtl="0">
              <a:spcBef>
                <a:spcPts val="0"/>
              </a:spcBef>
              <a:spcAft>
                <a:spcPts val="0"/>
              </a:spcAft>
              <a:buNone/>
            </a:pPr>
            <a:r>
              <a:rPr lang="en" sz="1400" i="1" u="sng" dirty="0">
                <a:solidFill>
                  <a:schemeClr val="dk2"/>
                </a:solidFill>
              </a:rPr>
              <a:t>Volume:</a:t>
            </a:r>
            <a:endParaRPr sz="1400" i="1" u="sng" dirty="0">
              <a:solidFill>
                <a:schemeClr val="dk2"/>
              </a:solidFill>
            </a:endParaRPr>
          </a:p>
          <a:p>
            <a:pPr marL="457200" lvl="0" indent="-295275" algn="l" rtl="0">
              <a:spcBef>
                <a:spcPts val="0"/>
              </a:spcBef>
              <a:spcAft>
                <a:spcPts val="0"/>
              </a:spcAft>
              <a:buClr>
                <a:schemeClr val="dk2"/>
              </a:buClr>
              <a:buSzPts val="1050"/>
              <a:buChar char="●"/>
            </a:pPr>
            <a:r>
              <a:rPr lang="en" sz="900" dirty="0">
                <a:solidFill>
                  <a:schemeClr val="dk2"/>
                </a:solidFill>
              </a:rPr>
              <a:t>10-100k thousand samples</a:t>
            </a:r>
            <a:endParaRPr sz="900" u="sng" dirty="0">
              <a:solidFill>
                <a:schemeClr val="dk2"/>
              </a:solidFill>
            </a:endParaRPr>
          </a:p>
          <a:p>
            <a:pPr marL="457200" lvl="0" indent="-295275" algn="l" rtl="0">
              <a:spcBef>
                <a:spcPts val="0"/>
              </a:spcBef>
              <a:spcAft>
                <a:spcPts val="0"/>
              </a:spcAft>
              <a:buClr>
                <a:schemeClr val="dk2"/>
              </a:buClr>
              <a:buSzPts val="1050"/>
              <a:buChar char="●"/>
            </a:pPr>
            <a:r>
              <a:rPr lang="en" sz="900" u="sng" dirty="0">
                <a:solidFill>
                  <a:schemeClr val="dk2"/>
                </a:solidFill>
              </a:rPr>
              <a:t>Content Area:</a:t>
            </a:r>
            <a:r>
              <a:rPr lang="en" sz="900" dirty="0">
                <a:solidFill>
                  <a:schemeClr val="dk2"/>
                </a:solidFill>
              </a:rPr>
              <a:t> 5 subjects</a:t>
            </a:r>
            <a:endParaRPr sz="900" dirty="0">
              <a:solidFill>
                <a:schemeClr val="dk2"/>
              </a:solidFill>
            </a:endParaRPr>
          </a:p>
          <a:p>
            <a:pPr marL="457200" lvl="0" indent="-295275" algn="l" rtl="0">
              <a:spcBef>
                <a:spcPts val="0"/>
              </a:spcBef>
              <a:spcAft>
                <a:spcPts val="0"/>
              </a:spcAft>
              <a:buClr>
                <a:schemeClr val="dk2"/>
              </a:buClr>
              <a:buSzPts val="1050"/>
              <a:buChar char="●"/>
            </a:pPr>
            <a:r>
              <a:rPr lang="en" sz="900" u="sng" dirty="0">
                <a:solidFill>
                  <a:schemeClr val="dk2"/>
                </a:solidFill>
              </a:rPr>
              <a:t>Survey Tables:</a:t>
            </a:r>
            <a:r>
              <a:rPr lang="en" sz="900" dirty="0">
                <a:solidFill>
                  <a:schemeClr val="dk2"/>
                </a:solidFill>
              </a:rPr>
              <a:t> 20 tables per content area</a:t>
            </a:r>
            <a:endParaRPr sz="900" dirty="0">
              <a:solidFill>
                <a:schemeClr val="dk2"/>
              </a:solidFill>
            </a:endParaRPr>
          </a:p>
          <a:p>
            <a:pPr marL="457200" lvl="0" indent="-295275" algn="l" rtl="0">
              <a:spcBef>
                <a:spcPts val="0"/>
              </a:spcBef>
              <a:spcAft>
                <a:spcPts val="0"/>
              </a:spcAft>
              <a:buClr>
                <a:schemeClr val="dk2"/>
              </a:buClr>
              <a:buSzPts val="1050"/>
              <a:buChar char="●"/>
            </a:pPr>
            <a:r>
              <a:rPr lang="en" sz="900" u="sng" dirty="0">
                <a:solidFill>
                  <a:schemeClr val="dk2"/>
                </a:solidFill>
              </a:rPr>
              <a:t>Questions:</a:t>
            </a:r>
            <a:r>
              <a:rPr lang="en" sz="900" dirty="0">
                <a:solidFill>
                  <a:schemeClr val="dk2"/>
                </a:solidFill>
              </a:rPr>
              <a:t> 1-3 per table</a:t>
            </a:r>
            <a:endParaRPr sz="900" dirty="0">
              <a:solidFill>
                <a:schemeClr val="dk2"/>
              </a:solidFill>
            </a:endParaRPr>
          </a:p>
          <a:p>
            <a:pPr marL="457200" lvl="0" indent="-295275" algn="l" rtl="0">
              <a:spcBef>
                <a:spcPts val="0"/>
              </a:spcBef>
              <a:spcAft>
                <a:spcPts val="0"/>
              </a:spcAft>
              <a:buClr>
                <a:schemeClr val="dk2"/>
              </a:buClr>
              <a:buSzPts val="1050"/>
              <a:buChar char="●"/>
            </a:pPr>
            <a:r>
              <a:rPr lang="en" sz="900" u="sng" dirty="0">
                <a:solidFill>
                  <a:schemeClr val="dk2"/>
                </a:solidFill>
              </a:rPr>
              <a:t>Responses:</a:t>
            </a:r>
            <a:r>
              <a:rPr lang="en" sz="900" dirty="0">
                <a:solidFill>
                  <a:schemeClr val="dk2"/>
                </a:solidFill>
              </a:rPr>
              <a:t> 3-5 per question</a:t>
            </a:r>
            <a:endParaRPr sz="900" dirty="0">
              <a:solidFill>
                <a:schemeClr val="dk2"/>
              </a:solidFill>
            </a:endParaRPr>
          </a:p>
          <a:p>
            <a:pPr marL="457200" lvl="0" indent="-295275" algn="l" rtl="0">
              <a:spcBef>
                <a:spcPts val="0"/>
              </a:spcBef>
              <a:spcAft>
                <a:spcPts val="0"/>
              </a:spcAft>
              <a:buClr>
                <a:schemeClr val="dk2"/>
              </a:buClr>
              <a:buSzPts val="1050"/>
              <a:buChar char="●"/>
            </a:pPr>
            <a:r>
              <a:rPr lang="en" sz="900" u="sng" dirty="0">
                <a:solidFill>
                  <a:schemeClr val="dk2"/>
                </a:solidFill>
              </a:rPr>
              <a:t>Characteristics:</a:t>
            </a:r>
            <a:r>
              <a:rPr lang="en" sz="900" dirty="0">
                <a:solidFill>
                  <a:schemeClr val="dk2"/>
                </a:solidFill>
              </a:rPr>
              <a:t> 50-100 per table</a:t>
            </a:r>
            <a:endParaRPr sz="900" dirty="0">
              <a:solidFill>
                <a:schemeClr val="dk2"/>
              </a:solidFill>
            </a:endParaRPr>
          </a:p>
          <a:p>
            <a:pPr marL="0" lvl="0" indent="0" algn="l" rtl="0">
              <a:spcBef>
                <a:spcPts val="0"/>
              </a:spcBef>
              <a:spcAft>
                <a:spcPts val="0"/>
              </a:spcAft>
              <a:buNone/>
            </a:pPr>
            <a:endParaRPr sz="900" dirty="0">
              <a:solidFill>
                <a:schemeClr val="dk2"/>
              </a:solidFill>
            </a:endParaRPr>
          </a:p>
          <a:p>
            <a:pPr marL="0" lvl="0" indent="0" algn="l" rtl="0">
              <a:spcBef>
                <a:spcPts val="0"/>
              </a:spcBef>
              <a:spcAft>
                <a:spcPts val="0"/>
              </a:spcAft>
              <a:buNone/>
            </a:pPr>
            <a:r>
              <a:rPr lang="en" sz="1400" i="1" u="sng" dirty="0">
                <a:solidFill>
                  <a:schemeClr val="dk2"/>
                </a:solidFill>
              </a:rPr>
              <a:t>Velocity:</a:t>
            </a:r>
            <a:endParaRPr sz="900" dirty="0">
              <a:solidFill>
                <a:schemeClr val="dk2"/>
              </a:solidFill>
            </a:endParaRPr>
          </a:p>
          <a:p>
            <a:pPr marL="457200" lvl="0" indent="-295275" algn="l" rtl="0">
              <a:spcBef>
                <a:spcPts val="0"/>
              </a:spcBef>
              <a:spcAft>
                <a:spcPts val="0"/>
              </a:spcAft>
              <a:buClr>
                <a:schemeClr val="dk2"/>
              </a:buClr>
              <a:buSzPts val="1050"/>
              <a:buChar char="●"/>
            </a:pPr>
            <a:r>
              <a:rPr lang="en" sz="900" dirty="0">
                <a:solidFill>
                  <a:schemeClr val="dk2"/>
                </a:solidFill>
              </a:rPr>
              <a:t>New survey tables weekly</a:t>
            </a:r>
            <a:endParaRPr sz="900" dirty="0">
              <a:solidFill>
                <a:schemeClr val="dk2"/>
              </a:solidFill>
            </a:endParaRPr>
          </a:p>
        </p:txBody>
      </p:sp>
      <p:pic>
        <p:nvPicPr>
          <p:cNvPr id="7" name="Picture 4" descr="vaccine Icon 2964906">
            <a:extLst>
              <a:ext uri="{FF2B5EF4-FFF2-40B4-BE49-F238E27FC236}">
                <a16:creationId xmlns:a16="http://schemas.microsoft.com/office/drawing/2014/main" id="{812F96F4-9119-4ADB-8D80-A14BBE620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9556" y="8611"/>
            <a:ext cx="345782" cy="3457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 name="Google Shape;133;p23"/>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134" name="Google Shape;134;p23"/>
          <p:cNvSpPr txBox="1">
            <a:spLocks noGrp="1"/>
          </p:cNvSpPr>
          <p:nvPr>
            <p:ph type="title"/>
          </p:nvPr>
        </p:nvSpPr>
        <p:spPr>
          <a:xfrm>
            <a:off x="311700" y="309282"/>
            <a:ext cx="8520600" cy="835967"/>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200" dirty="0"/>
              <a:t>Data Sources </a:t>
            </a:r>
            <a:br>
              <a:rPr lang="en" sz="3600" dirty="0"/>
            </a:br>
            <a:r>
              <a:rPr lang="en" dirty="0"/>
              <a:t>Demographic Variables</a:t>
            </a:r>
            <a:endParaRPr dirty="0"/>
          </a:p>
        </p:txBody>
      </p:sp>
      <p:sp>
        <p:nvSpPr>
          <p:cNvPr id="135" name="Google Shape;135;p23"/>
          <p:cNvSpPr txBox="1">
            <a:spLocks noGrp="1"/>
          </p:cNvSpPr>
          <p:nvPr>
            <p:ph type="body" idx="1"/>
          </p:nvPr>
        </p:nvSpPr>
        <p:spPr>
          <a:xfrm>
            <a:off x="311700" y="1152475"/>
            <a:ext cx="5369682" cy="2658144"/>
          </a:xfrm>
          <a:prstGeom prst="rect">
            <a:avLst/>
          </a:prstGeom>
        </p:spPr>
        <p:txBody>
          <a:bodyPr spcFirstLastPara="1" wrap="square" lIns="91425" tIns="91425" rIns="91425" bIns="91425" anchor="t" anchorCtr="0">
            <a:noAutofit/>
          </a:bodyPr>
          <a:lstStyle/>
          <a:p>
            <a:pPr marL="182880" indent="-182880">
              <a:lnSpc>
                <a:spcPct val="120000"/>
              </a:lnSpc>
              <a:buFont typeface="Arial" panose="020B0604020202020204" pitchFamily="34" charset="0"/>
              <a:buChar char="•"/>
            </a:pPr>
            <a:r>
              <a:rPr lang="en" sz="1100" i="1" u="sng" dirty="0"/>
              <a:t>Data sources:</a:t>
            </a:r>
            <a:r>
              <a:rPr lang="en" sz="1100" dirty="0"/>
              <a:t> </a:t>
            </a:r>
          </a:p>
          <a:p>
            <a:pPr marL="365760" lvl="1" indent="-182880">
              <a:lnSpc>
                <a:spcPct val="120000"/>
              </a:lnSpc>
              <a:buFont typeface="Arial" panose="020B0604020202020204" pitchFamily="34" charset="0"/>
              <a:buChar char="•"/>
            </a:pPr>
            <a:r>
              <a:rPr lang="en" sz="950" dirty="0"/>
              <a:t>Census Bureau’s API for American Community Survey (ACS)</a:t>
            </a:r>
          </a:p>
          <a:p>
            <a:pPr marL="548640" lvl="2" indent="-182880">
              <a:lnSpc>
                <a:spcPct val="120000"/>
              </a:lnSpc>
              <a:buFont typeface="Arial" panose="020B0604020202020204" pitchFamily="34" charset="0"/>
              <a:buChar char="•"/>
            </a:pPr>
            <a:r>
              <a:rPr lang="en" sz="700" dirty="0"/>
              <a:t>Updated annually from the ACS’s newest 5-year data [last updated in April 2021]</a:t>
            </a:r>
          </a:p>
          <a:p>
            <a:pPr marL="182880" indent="-182880">
              <a:lnSpc>
                <a:spcPct val="120000"/>
              </a:lnSpc>
              <a:buFont typeface="Arial" panose="020B0604020202020204" pitchFamily="34" charset="0"/>
              <a:buChar char="•"/>
            </a:pPr>
            <a:r>
              <a:rPr lang="en" sz="1100" i="1" u="sng" dirty="0"/>
              <a:t>Scope of data:</a:t>
            </a:r>
            <a:r>
              <a:rPr lang="en" sz="1100" dirty="0"/>
              <a:t> </a:t>
            </a:r>
          </a:p>
          <a:p>
            <a:pPr marL="365760" lvl="1" indent="-182880">
              <a:lnSpc>
                <a:spcPct val="120000"/>
              </a:lnSpc>
              <a:buFont typeface="Arial" panose="020B0604020202020204" pitchFamily="34" charset="0"/>
              <a:buChar char="•"/>
            </a:pPr>
            <a:r>
              <a:rPr lang="en" sz="950" dirty="0"/>
              <a:t>Population characteristics are by county with one observation per county.</a:t>
            </a:r>
          </a:p>
          <a:p>
            <a:pPr marL="182880" indent="-182880">
              <a:lnSpc>
                <a:spcPct val="120000"/>
              </a:lnSpc>
              <a:buFont typeface="Arial" panose="020B0604020202020204" pitchFamily="34" charset="0"/>
              <a:buChar char="•"/>
            </a:pPr>
            <a:r>
              <a:rPr lang="en" sz="1100" i="1" u="sng" dirty="0"/>
              <a:t>Matching rules:</a:t>
            </a:r>
            <a:r>
              <a:rPr lang="en" sz="1100" dirty="0"/>
              <a:t> </a:t>
            </a:r>
          </a:p>
          <a:p>
            <a:pPr marL="365760" lvl="1" indent="-182880">
              <a:lnSpc>
                <a:spcPct val="120000"/>
              </a:lnSpc>
              <a:buFont typeface="Arial" panose="020B0604020202020204" pitchFamily="34" charset="0"/>
              <a:buChar char="•"/>
            </a:pPr>
            <a:r>
              <a:rPr lang="en" sz="850" dirty="0"/>
              <a:t>ACS datasets can be matched to other data streams by county name and state name</a:t>
            </a:r>
          </a:p>
          <a:p>
            <a:pPr marL="365760" lvl="1" indent="-182880">
              <a:lnSpc>
                <a:spcPct val="120000"/>
              </a:lnSpc>
              <a:buFont typeface="Arial" panose="020B0604020202020204" pitchFamily="34" charset="0"/>
              <a:buChar char="•"/>
            </a:pPr>
            <a:r>
              <a:rPr lang="en" sz="850" dirty="0"/>
              <a:t>Table universe and variable name details require mapping</a:t>
            </a:r>
          </a:p>
          <a:p>
            <a:pPr marL="182880" indent="-182880">
              <a:lnSpc>
                <a:spcPct val="120000"/>
              </a:lnSpc>
              <a:buFont typeface="Arial" panose="020B0604020202020204" pitchFamily="34" charset="0"/>
              <a:buChar char="•"/>
            </a:pPr>
            <a:r>
              <a:rPr lang="en" sz="1100" i="1" u="sng" dirty="0"/>
              <a:t>Transformations:</a:t>
            </a:r>
          </a:p>
          <a:p>
            <a:pPr marL="365760" lvl="1" indent="-182880">
              <a:lnSpc>
                <a:spcPct val="120000"/>
              </a:lnSpc>
              <a:buFont typeface="Arial" panose="020B0604020202020204" pitchFamily="34" charset="0"/>
              <a:buChar char="•"/>
            </a:pPr>
            <a:r>
              <a:rPr lang="en" sz="950" dirty="0"/>
              <a:t>Population percentages will need to be calculated for variables given as county ‘total’</a:t>
            </a:r>
          </a:p>
          <a:p>
            <a:pPr marL="182880" indent="-182880">
              <a:lnSpc>
                <a:spcPct val="120000"/>
              </a:lnSpc>
              <a:buFont typeface="Arial" panose="020B0604020202020204" pitchFamily="34" charset="0"/>
              <a:buChar char="•"/>
            </a:pPr>
            <a:r>
              <a:rPr lang="en" sz="1100" i="1" u="sng" dirty="0">
                <a:solidFill>
                  <a:schemeClr val="tx2"/>
                </a:solidFill>
              </a:rPr>
              <a:t>Collection:</a:t>
            </a:r>
            <a:r>
              <a:rPr lang="en" sz="1100" i="1" dirty="0">
                <a:solidFill>
                  <a:schemeClr val="tx2"/>
                </a:solidFill>
              </a:rPr>
              <a:t> </a:t>
            </a:r>
          </a:p>
          <a:p>
            <a:pPr marL="365760" lvl="1" indent="-182880">
              <a:lnSpc>
                <a:spcPct val="120000"/>
              </a:lnSpc>
              <a:buFont typeface="Arial" panose="020B0604020202020204" pitchFamily="34" charset="0"/>
              <a:buChar char="•"/>
            </a:pPr>
            <a:r>
              <a:rPr lang="en-US" sz="950" dirty="0">
                <a:solidFill>
                  <a:schemeClr val="tx2"/>
                </a:solidFill>
              </a:rPr>
              <a:t>Utilize R to transform column IDs to easy-to-understand variable names, extract relevant fields, and calculate population </a:t>
            </a:r>
            <a:r>
              <a:rPr lang="en-US" sz="950" dirty="0"/>
              <a:t>percentages. Join ACS tables based on FIPS codes.</a:t>
            </a:r>
          </a:p>
        </p:txBody>
      </p:sp>
      <p:sp>
        <p:nvSpPr>
          <p:cNvPr id="136" name="Google Shape;136;p23"/>
          <p:cNvSpPr txBox="1"/>
          <p:nvPr/>
        </p:nvSpPr>
        <p:spPr>
          <a:xfrm>
            <a:off x="5804938" y="1214141"/>
            <a:ext cx="2456745" cy="3354734"/>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400" i="1" u="sng" dirty="0">
                <a:solidFill>
                  <a:schemeClr val="dk2"/>
                </a:solidFill>
              </a:rPr>
              <a:t>Variables:</a:t>
            </a:r>
            <a:endParaRPr sz="1400" i="1" u="sng"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 sz="800" dirty="0">
                <a:solidFill>
                  <a:schemeClr val="dk2"/>
                </a:solidFill>
              </a:rPr>
              <a:t>Population Density</a:t>
            </a:r>
            <a:endParaRPr sz="800"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 sz="800" dirty="0">
                <a:solidFill>
                  <a:schemeClr val="dk2"/>
                </a:solidFill>
              </a:rPr>
              <a:t>Total Population</a:t>
            </a:r>
            <a:endParaRPr sz="800"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 sz="800" dirty="0">
                <a:solidFill>
                  <a:schemeClr val="dk2"/>
                </a:solidFill>
              </a:rPr>
              <a:t>Population 65+ Living in Group Quarters</a:t>
            </a:r>
            <a:endParaRPr sz="800"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 sz="800" dirty="0">
                <a:solidFill>
                  <a:schemeClr val="dk2"/>
                </a:solidFill>
              </a:rPr>
              <a:t>Average Household Size</a:t>
            </a:r>
            <a:endParaRPr sz="800"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 sz="800" dirty="0">
                <a:solidFill>
                  <a:schemeClr val="dk2"/>
                </a:solidFill>
              </a:rPr>
              <a:t>Percent of Households with Income Below Poverty Level</a:t>
            </a:r>
            <a:endParaRPr sz="800"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 sz="800" dirty="0">
                <a:solidFill>
                  <a:schemeClr val="dk2"/>
                </a:solidFill>
              </a:rPr>
              <a:t>Income to poverty ratios</a:t>
            </a:r>
            <a:endParaRPr sz="800"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 sz="800" dirty="0">
                <a:solidFill>
                  <a:schemeClr val="dk2"/>
                </a:solidFill>
              </a:rPr>
              <a:t>Percent of Households Receiving Food Stamps/SNAP</a:t>
            </a:r>
            <a:endParaRPr sz="800"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 sz="800" dirty="0">
                <a:solidFill>
                  <a:schemeClr val="dk2"/>
                </a:solidFill>
              </a:rPr>
              <a:t>Total Households by Income Level</a:t>
            </a:r>
            <a:endParaRPr sz="800"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 sz="800" dirty="0">
                <a:solidFill>
                  <a:schemeClr val="dk2"/>
                </a:solidFill>
              </a:rPr>
              <a:t>Race and ethnicity</a:t>
            </a:r>
            <a:endParaRPr sz="800"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 sz="800" dirty="0">
                <a:solidFill>
                  <a:schemeClr val="dk2"/>
                </a:solidFill>
              </a:rPr>
              <a:t>Gender</a:t>
            </a:r>
            <a:endParaRPr sz="800"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 sz="800" dirty="0">
                <a:solidFill>
                  <a:schemeClr val="dk2"/>
                </a:solidFill>
              </a:rPr>
              <a:t>Age</a:t>
            </a:r>
            <a:endParaRPr sz="800"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 sz="800" dirty="0">
                <a:solidFill>
                  <a:schemeClr val="dk2"/>
                </a:solidFill>
              </a:rPr>
              <a:t>Total Population that Worked at Home</a:t>
            </a:r>
          </a:p>
          <a:p>
            <a:pPr marL="0" lvl="0" indent="0" algn="l" rtl="0">
              <a:spcBef>
                <a:spcPts val="0"/>
              </a:spcBef>
              <a:spcAft>
                <a:spcPts val="0"/>
              </a:spcAft>
              <a:buNone/>
            </a:pPr>
            <a:r>
              <a:rPr lang="en-US" sz="1400" i="1" u="sng" dirty="0">
                <a:solidFill>
                  <a:schemeClr val="dk2"/>
                </a:solidFill>
              </a:rPr>
              <a:t>Volume:</a:t>
            </a:r>
          </a:p>
          <a:p>
            <a:pPr marL="457200" lvl="0" indent="-295275" algn="l" rtl="0">
              <a:spcBef>
                <a:spcPts val="0"/>
              </a:spcBef>
              <a:spcAft>
                <a:spcPts val="0"/>
              </a:spcAft>
              <a:buClr>
                <a:schemeClr val="dk2"/>
              </a:buClr>
              <a:buSzPts val="1050"/>
              <a:buFont typeface="Arial" panose="020B0604020202020204" pitchFamily="34" charset="0"/>
              <a:buChar char="•"/>
            </a:pPr>
            <a:r>
              <a:rPr lang="en-US" sz="900" dirty="0">
                <a:solidFill>
                  <a:schemeClr val="dk2"/>
                </a:solidFill>
              </a:rPr>
              <a:t>3,220 counties</a:t>
            </a:r>
            <a:endParaRPr lang="en-US" sz="900" u="sng"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US" sz="900" dirty="0">
                <a:solidFill>
                  <a:schemeClr val="dk2"/>
                </a:solidFill>
              </a:rPr>
              <a:t>Aggregate data from 8 ACS tables</a:t>
            </a:r>
          </a:p>
          <a:p>
            <a:pPr marL="0" lvl="0" indent="0" algn="l" rtl="0">
              <a:spcBef>
                <a:spcPts val="0"/>
              </a:spcBef>
              <a:spcAft>
                <a:spcPts val="0"/>
              </a:spcAft>
              <a:buNone/>
            </a:pPr>
            <a:r>
              <a:rPr lang="en-US" sz="1400" i="1" u="sng" dirty="0">
                <a:solidFill>
                  <a:schemeClr val="dk2"/>
                </a:solidFill>
              </a:rPr>
              <a:t>Velocity:</a:t>
            </a:r>
            <a:endParaRPr lang="en-US" sz="900" dirty="0">
              <a:solidFill>
                <a:schemeClr val="dk2"/>
              </a:solidFill>
            </a:endParaRPr>
          </a:p>
          <a:p>
            <a:pPr marL="457200" lvl="0" indent="-295275" algn="l" rtl="0">
              <a:spcBef>
                <a:spcPts val="0"/>
              </a:spcBef>
              <a:spcAft>
                <a:spcPts val="0"/>
              </a:spcAft>
              <a:buClr>
                <a:schemeClr val="dk2"/>
              </a:buClr>
              <a:buSzPts val="1050"/>
              <a:buFont typeface="Arial" panose="020B0604020202020204" pitchFamily="34" charset="0"/>
              <a:buChar char="•"/>
            </a:pPr>
            <a:r>
              <a:rPr lang="en-US" sz="900" dirty="0">
                <a:solidFill>
                  <a:schemeClr val="dk2"/>
                </a:solidFill>
              </a:rPr>
              <a:t>American Community Survey results published annually</a:t>
            </a:r>
            <a:endParaRPr sz="900" dirty="0">
              <a:solidFill>
                <a:schemeClr val="dk2"/>
              </a:solidFill>
            </a:endParaRPr>
          </a:p>
        </p:txBody>
      </p:sp>
      <p:pic>
        <p:nvPicPr>
          <p:cNvPr id="7" name="Picture 6" descr="demographic Icon 2855555">
            <a:extLst>
              <a:ext uri="{FF2B5EF4-FFF2-40B4-BE49-F238E27FC236}">
                <a16:creationId xmlns:a16="http://schemas.microsoft.com/office/drawing/2014/main" id="{816EE948-C10E-43B8-A227-4F83BEE7F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4770" y="3398"/>
            <a:ext cx="345782" cy="3457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01001Ce1Y ">
            <a:extLst>
              <a:ext uri="{FF2B5EF4-FFF2-40B4-BE49-F238E27FC236}">
                <a16:creationId xmlns:a16="http://schemas.microsoft.com/office/drawing/2014/main" id="{BF261476-1598-40DC-8528-BA8CF1F8D1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6142" y="3662442"/>
            <a:ext cx="2740797" cy="1285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p:nvPr/>
        </p:nvSpPr>
        <p:spPr>
          <a:xfrm>
            <a:off x="0" y="131600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4"/>
          <p:cNvSpPr txBox="1">
            <a:spLocks noGrp="1"/>
          </p:cNvSpPr>
          <p:nvPr>
            <p:ph type="ctrTitle"/>
          </p:nvPr>
        </p:nvSpPr>
        <p:spPr>
          <a:xfrm>
            <a:off x="311700" y="1316000"/>
            <a:ext cx="8520600" cy="1101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500" dirty="0">
                <a:solidFill>
                  <a:schemeClr val="bg1"/>
                </a:solidFill>
              </a:rPr>
              <a:t>Database Design</a:t>
            </a:r>
            <a:endParaRPr sz="3500"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148;p25"/>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149" name="Google Shape;149;p25"/>
          <p:cNvSpPr txBox="1">
            <a:spLocks noGrp="1"/>
          </p:cNvSpPr>
          <p:nvPr>
            <p:ph type="title"/>
          </p:nvPr>
        </p:nvSpPr>
        <p:spPr>
          <a:xfrm>
            <a:off x="311700" y="247513"/>
            <a:ext cx="8520600" cy="77021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200" dirty="0"/>
              <a:t>Design Considerations:</a:t>
            </a:r>
            <a:br>
              <a:rPr lang="en" dirty="0"/>
            </a:br>
            <a:r>
              <a:rPr lang="en" dirty="0"/>
              <a:t>Platform</a:t>
            </a:r>
            <a:endParaRPr dirty="0"/>
          </a:p>
        </p:txBody>
      </p:sp>
      <p:sp>
        <p:nvSpPr>
          <p:cNvPr id="150" name="Google Shape;150;p25"/>
          <p:cNvSpPr txBox="1">
            <a:spLocks noGrp="1"/>
          </p:cNvSpPr>
          <p:nvPr>
            <p:ph type="body" idx="1"/>
          </p:nvPr>
        </p:nvSpPr>
        <p:spPr>
          <a:xfrm>
            <a:off x="373150" y="1152176"/>
            <a:ext cx="3969138" cy="3656013"/>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000" i="1" u="sng" spc="0" dirty="0"/>
              <a:t>Type of application:</a:t>
            </a:r>
            <a:endParaRPr sz="1000" i="1" u="sng" spc="0" dirty="0"/>
          </a:p>
          <a:p>
            <a:pPr marL="171450" indent="-171450">
              <a:lnSpc>
                <a:spcPct val="120000"/>
              </a:lnSpc>
              <a:spcBef>
                <a:spcPts val="600"/>
              </a:spcBef>
              <a:buSzPct val="100000"/>
              <a:buFont typeface="Century Schoolbook" panose="02040604050505020304" pitchFamily="18" charset="0"/>
              <a:buChar char="●"/>
            </a:pPr>
            <a:r>
              <a:rPr lang="en" sz="900" u="sng" spc="0" dirty="0"/>
              <a:t>Dataset Ingestion:</a:t>
            </a:r>
            <a:endParaRPr sz="900" u="sng" spc="0" dirty="0"/>
          </a:p>
          <a:p>
            <a:pPr marL="365760" lvl="2" indent="-171450">
              <a:lnSpc>
                <a:spcPct val="120000"/>
              </a:lnSpc>
              <a:buSzPct val="100000"/>
              <a:buFont typeface="Arial" panose="020B0604020202020204" pitchFamily="34" charset="0"/>
              <a:buChar char="•"/>
            </a:pPr>
            <a:r>
              <a:rPr lang="en" sz="800" dirty="0">
                <a:solidFill>
                  <a:schemeClr val="tx1"/>
                </a:solidFill>
              </a:rPr>
              <a:t>Application backed </a:t>
            </a:r>
            <a:r>
              <a:rPr lang="en" sz="800" dirty="0"/>
              <a:t>by transactional database store</a:t>
            </a:r>
          </a:p>
          <a:p>
            <a:pPr marL="365760" lvl="2" indent="-171450">
              <a:lnSpc>
                <a:spcPct val="120000"/>
              </a:lnSpc>
              <a:buSzPct val="100000"/>
              <a:buFont typeface="Arial" panose="020B0604020202020204" pitchFamily="34" charset="0"/>
              <a:buChar char="•"/>
            </a:pPr>
            <a:r>
              <a:rPr lang="en" sz="800" dirty="0"/>
              <a:t>Cloud Function ingest and transform open-source datasets</a:t>
            </a:r>
          </a:p>
          <a:p>
            <a:pPr marL="365760" lvl="2" indent="-171450">
              <a:lnSpc>
                <a:spcPct val="120000"/>
              </a:lnSpc>
              <a:buSzPct val="100000"/>
              <a:buFont typeface="Arial" panose="020B0604020202020204" pitchFamily="34" charset="0"/>
              <a:buChar char="•"/>
            </a:pPr>
            <a:r>
              <a:rPr lang="en" sz="800" dirty="0"/>
              <a:t>Scheduled background process; available at scheduled time.</a:t>
            </a:r>
          </a:p>
          <a:p>
            <a:pPr marL="365760" lvl="2" indent="-171450">
              <a:lnSpc>
                <a:spcPct val="120000"/>
              </a:lnSpc>
              <a:buSzPct val="100000"/>
              <a:buFont typeface="Arial" panose="020B0604020202020204" pitchFamily="34" charset="0"/>
              <a:buChar char="•"/>
            </a:pPr>
            <a:endParaRPr lang="en" sz="650" dirty="0"/>
          </a:p>
          <a:p>
            <a:pPr marL="171450" lvl="1" indent="-171450">
              <a:lnSpc>
                <a:spcPct val="120000"/>
              </a:lnSpc>
              <a:buSzPct val="100000"/>
              <a:buFont typeface="Century Schoolbook" panose="02040604050505020304" pitchFamily="18" charset="0"/>
              <a:buChar char="●"/>
            </a:pPr>
            <a:r>
              <a:rPr lang="en" sz="900" u="sng" spc="0" dirty="0"/>
              <a:t>Reporting Dashboard:</a:t>
            </a:r>
          </a:p>
          <a:p>
            <a:pPr marL="365760" lvl="2" indent="-171450">
              <a:lnSpc>
                <a:spcPct val="120000"/>
              </a:lnSpc>
              <a:buSzPct val="100000"/>
              <a:buFont typeface="Arial" panose="020B0604020202020204" pitchFamily="34" charset="0"/>
              <a:buChar char="•"/>
            </a:pPr>
            <a:r>
              <a:rPr lang="en" sz="800" dirty="0"/>
              <a:t>Application supported by analytic data warehouse and BI tools</a:t>
            </a:r>
          </a:p>
          <a:p>
            <a:pPr marL="365760" lvl="2" indent="-171450">
              <a:lnSpc>
                <a:spcPct val="120000"/>
              </a:lnSpc>
              <a:buSzPct val="100000"/>
              <a:buFont typeface="Arial" panose="020B0604020202020204" pitchFamily="34" charset="0"/>
              <a:buChar char="•"/>
            </a:pPr>
            <a:r>
              <a:rPr lang="en" sz="800" dirty="0"/>
              <a:t>Transformations to subject-area facts and dimensions tables</a:t>
            </a:r>
          </a:p>
          <a:p>
            <a:pPr marL="365760" lvl="2" indent="-171450">
              <a:lnSpc>
                <a:spcPct val="120000"/>
              </a:lnSpc>
              <a:buSzPct val="100000"/>
              <a:buFont typeface="Arial" panose="020B0604020202020204" pitchFamily="34" charset="0"/>
              <a:buChar char="•"/>
            </a:pPr>
            <a:r>
              <a:rPr lang="en" sz="800" dirty="0"/>
              <a:t>Aggregations to daily, weekly time scales; county, state geographic scales</a:t>
            </a:r>
            <a:endParaRPr sz="800" dirty="0"/>
          </a:p>
          <a:p>
            <a:pPr marL="0" lvl="0" indent="0" algn="l" rtl="0">
              <a:lnSpc>
                <a:spcPct val="120000"/>
              </a:lnSpc>
              <a:spcBef>
                <a:spcPts val="1200"/>
              </a:spcBef>
              <a:spcAft>
                <a:spcPts val="0"/>
              </a:spcAft>
              <a:buNone/>
            </a:pPr>
            <a:r>
              <a:rPr lang="en" sz="1050" i="1" u="sng" spc="0" dirty="0"/>
              <a:t>Data format and size:</a:t>
            </a:r>
            <a:endParaRPr sz="1050" i="1" u="sng" spc="0" dirty="0"/>
          </a:p>
          <a:p>
            <a:pPr marL="171450" indent="-171450">
              <a:lnSpc>
                <a:spcPct val="120000"/>
              </a:lnSpc>
              <a:spcBef>
                <a:spcPts val="600"/>
              </a:spcBef>
              <a:buSzPct val="100000"/>
            </a:pPr>
            <a:r>
              <a:rPr lang="en" sz="800" spc="0" dirty="0"/>
              <a:t>Data sources: CSV, Excel, HTML, HTTP API</a:t>
            </a:r>
            <a:endParaRPr sz="800" spc="0" dirty="0"/>
          </a:p>
          <a:p>
            <a:pPr marL="171450" indent="-171450">
              <a:lnSpc>
                <a:spcPct val="120000"/>
              </a:lnSpc>
              <a:buSzPct val="100000"/>
            </a:pPr>
            <a:r>
              <a:rPr lang="en" sz="800" spc="0" dirty="0"/>
              <a:t>Data is relational and tabular</a:t>
            </a:r>
            <a:endParaRPr sz="800" spc="0" dirty="0"/>
          </a:p>
          <a:p>
            <a:pPr marL="171450" indent="-171450">
              <a:lnSpc>
                <a:spcPct val="120000"/>
              </a:lnSpc>
              <a:buSzPct val="100000"/>
            </a:pPr>
            <a:r>
              <a:rPr lang="en" sz="800" spc="0" dirty="0"/>
              <a:t>Small-to-medium sized datasets (10-100k)</a:t>
            </a:r>
            <a:endParaRPr sz="800" spc="0" dirty="0"/>
          </a:p>
          <a:p>
            <a:pPr marL="171450" indent="-171450">
              <a:lnSpc>
                <a:spcPct val="120000"/>
              </a:lnSpc>
              <a:buSzPct val="100000"/>
            </a:pPr>
            <a:r>
              <a:rPr lang="en" sz="800" spc="0" dirty="0"/>
              <a:t>Geospatial data: events</a:t>
            </a:r>
            <a:endParaRPr sz="800" spc="0" dirty="0"/>
          </a:p>
          <a:p>
            <a:pPr marL="171450" indent="-171450">
              <a:lnSpc>
                <a:spcPct val="120000"/>
              </a:lnSpc>
              <a:buSzPct val="100000"/>
            </a:pPr>
            <a:r>
              <a:rPr lang="en" sz="800" spc="0" dirty="0"/>
              <a:t>Graph data: Events and Actors</a:t>
            </a:r>
            <a:endParaRPr sz="800" spc="0" dirty="0"/>
          </a:p>
          <a:p>
            <a:pPr marL="0" lvl="0" indent="0" algn="l" rtl="0">
              <a:lnSpc>
                <a:spcPct val="120000"/>
              </a:lnSpc>
              <a:spcBef>
                <a:spcPts val="1200"/>
              </a:spcBef>
              <a:spcAft>
                <a:spcPts val="0"/>
              </a:spcAft>
              <a:buNone/>
            </a:pPr>
            <a:r>
              <a:rPr lang="en" sz="1000" i="1" u="sng" spc="0" dirty="0"/>
              <a:t>Number of users and locations:</a:t>
            </a:r>
            <a:endParaRPr sz="1000" i="1" u="sng" spc="0" dirty="0"/>
          </a:p>
          <a:p>
            <a:pPr marL="171450" indent="-171450">
              <a:lnSpc>
                <a:spcPct val="120000"/>
              </a:lnSpc>
              <a:spcBef>
                <a:spcPts val="600"/>
              </a:spcBef>
              <a:buSzPct val="100000"/>
            </a:pPr>
            <a:r>
              <a:rPr lang="en" sz="800" spc="0" dirty="0"/>
              <a:t>Tens of report users</a:t>
            </a:r>
            <a:endParaRPr sz="800" spc="0" dirty="0"/>
          </a:p>
          <a:p>
            <a:pPr marL="171450" indent="-171450">
              <a:lnSpc>
                <a:spcPct val="120000"/>
              </a:lnSpc>
              <a:buSzPct val="100000"/>
            </a:pPr>
            <a:r>
              <a:rPr lang="en" sz="800" spc="0" dirty="0"/>
              <a:t>Focused on United States</a:t>
            </a:r>
          </a:p>
          <a:p>
            <a:pPr marL="345758" lvl="1" indent="-171450">
              <a:lnSpc>
                <a:spcPct val="120000"/>
              </a:lnSpc>
              <a:buSzPct val="100000"/>
              <a:buFont typeface="Arial" panose="020B0604020202020204" pitchFamily="34" charset="0"/>
              <a:buChar char="•"/>
            </a:pPr>
            <a:r>
              <a:rPr lang="en" sz="800" dirty="0"/>
              <a:t>County-level where possible; MSA; state-level otherwise</a:t>
            </a:r>
            <a:endParaRPr sz="800" dirty="0"/>
          </a:p>
        </p:txBody>
      </p:sp>
      <p:sp>
        <p:nvSpPr>
          <p:cNvPr id="151" name="Google Shape;151;p25"/>
          <p:cNvSpPr txBox="1">
            <a:spLocks noGrp="1"/>
          </p:cNvSpPr>
          <p:nvPr>
            <p:ph type="body" idx="4294967295"/>
          </p:nvPr>
        </p:nvSpPr>
        <p:spPr>
          <a:xfrm>
            <a:off x="4428550" y="1152176"/>
            <a:ext cx="3969138" cy="3656013"/>
          </a:xfrm>
          <a:prstGeom prst="rect">
            <a:avLst/>
          </a:prstGeom>
        </p:spPr>
        <p:txBody>
          <a:bodyPr spcFirstLastPara="1" wrap="square" lIns="91425" tIns="91425" rIns="91425" bIns="91425" anchor="t" anchorCtr="0">
            <a:noAutofit/>
          </a:bodyPr>
          <a:lstStyle/>
          <a:p>
            <a:pPr marL="0" lvl="0" indent="0" algn="l" rtl="0">
              <a:lnSpc>
                <a:spcPct val="120000"/>
              </a:lnSpc>
              <a:spcBef>
                <a:spcPts val="1200"/>
              </a:spcBef>
              <a:spcAft>
                <a:spcPts val="0"/>
              </a:spcAft>
              <a:buNone/>
            </a:pPr>
            <a:r>
              <a:rPr lang="en" sz="1000" i="1" u="sng" dirty="0"/>
              <a:t>Schedule and budget:</a:t>
            </a:r>
            <a:endParaRPr sz="1000" i="1" u="sng" dirty="0"/>
          </a:p>
          <a:p>
            <a:pPr>
              <a:lnSpc>
                <a:spcPct val="120000"/>
              </a:lnSpc>
              <a:spcBef>
                <a:spcPts val="600"/>
              </a:spcBef>
              <a:spcAft>
                <a:spcPts val="0"/>
              </a:spcAft>
              <a:buSzPct val="100000"/>
            </a:pPr>
            <a:r>
              <a:rPr lang="en" sz="800" dirty="0"/>
              <a:t>Costs: Budget SKUs: low memory, low CPU</a:t>
            </a:r>
            <a:endParaRPr sz="800" dirty="0"/>
          </a:p>
          <a:p>
            <a:pPr>
              <a:lnSpc>
                <a:spcPct val="120000"/>
              </a:lnSpc>
              <a:spcBef>
                <a:spcPts val="0"/>
              </a:spcBef>
              <a:spcAft>
                <a:spcPts val="0"/>
              </a:spcAft>
              <a:buSzPct val="100000"/>
            </a:pPr>
            <a:r>
              <a:rPr lang="en" sz="800" dirty="0"/>
              <a:t>Policy: Shut down resources if not in use</a:t>
            </a:r>
            <a:endParaRPr sz="800" dirty="0"/>
          </a:p>
          <a:p>
            <a:pPr>
              <a:lnSpc>
                <a:spcPct val="120000"/>
              </a:lnSpc>
              <a:spcBef>
                <a:spcPts val="0"/>
              </a:spcBef>
              <a:spcAft>
                <a:spcPts val="0"/>
              </a:spcAft>
              <a:buSzPct val="100000"/>
            </a:pPr>
            <a:r>
              <a:rPr lang="en" sz="800" dirty="0"/>
              <a:t>Timeline: 2 months</a:t>
            </a:r>
          </a:p>
          <a:p>
            <a:pPr lvl="1">
              <a:lnSpc>
                <a:spcPct val="120000"/>
              </a:lnSpc>
              <a:spcBef>
                <a:spcPts val="0"/>
              </a:spcBef>
              <a:spcAft>
                <a:spcPts val="0"/>
              </a:spcAft>
              <a:buSzPct val="100000"/>
            </a:pPr>
            <a:r>
              <a:rPr lang="en" sz="650" dirty="0"/>
              <a:t>~20-40 hours/week</a:t>
            </a:r>
          </a:p>
          <a:p>
            <a:pPr lvl="1">
              <a:lnSpc>
                <a:spcPct val="120000"/>
              </a:lnSpc>
              <a:spcBef>
                <a:spcPts val="0"/>
              </a:spcBef>
              <a:spcAft>
                <a:spcPts val="0"/>
              </a:spcAft>
              <a:buSzPct val="100000"/>
            </a:pPr>
            <a:r>
              <a:rPr lang="en" sz="650" dirty="0"/>
              <a:t>1 month design; 1 month development</a:t>
            </a:r>
            <a:endParaRPr sz="650" dirty="0"/>
          </a:p>
          <a:p>
            <a:pPr>
              <a:lnSpc>
                <a:spcPct val="120000"/>
              </a:lnSpc>
              <a:spcBef>
                <a:spcPts val="0"/>
              </a:spcBef>
              <a:spcAft>
                <a:spcPts val="0"/>
              </a:spcAft>
              <a:buSzPct val="100000"/>
            </a:pPr>
            <a:r>
              <a:rPr lang="en" sz="800" dirty="0"/>
              <a:t>Resource budgeting: 4 part-time engineers/scientists</a:t>
            </a:r>
          </a:p>
          <a:p>
            <a:pPr>
              <a:lnSpc>
                <a:spcPct val="120000"/>
              </a:lnSpc>
              <a:spcBef>
                <a:spcPts val="0"/>
              </a:spcBef>
              <a:spcAft>
                <a:spcPts val="0"/>
              </a:spcAft>
              <a:buSzPct val="100000"/>
            </a:pPr>
            <a:endParaRPr lang="en" sz="800" dirty="0"/>
          </a:p>
          <a:p>
            <a:pPr marL="0" lvl="0" indent="0">
              <a:lnSpc>
                <a:spcPct val="120000"/>
              </a:lnSpc>
              <a:spcBef>
                <a:spcPts val="0"/>
              </a:spcBef>
              <a:spcAft>
                <a:spcPts val="0"/>
              </a:spcAft>
              <a:buNone/>
            </a:pPr>
            <a:r>
              <a:rPr lang="en-US" sz="1000" i="1" u="sng" dirty="0"/>
              <a:t>Hardware and software:</a:t>
            </a:r>
          </a:p>
          <a:p>
            <a:pPr>
              <a:lnSpc>
                <a:spcPct val="120000"/>
              </a:lnSpc>
              <a:spcBef>
                <a:spcPts val="600"/>
              </a:spcBef>
              <a:spcAft>
                <a:spcPts val="0"/>
              </a:spcAft>
              <a:buSzPct val="100000"/>
            </a:pPr>
            <a:r>
              <a:rPr lang="en-US" sz="800" u="sng" dirty="0"/>
              <a:t>Infrastructure</a:t>
            </a:r>
            <a:r>
              <a:rPr lang="en-US" sz="800" dirty="0"/>
              <a:t>: Google Cloud Provider (GCP)</a:t>
            </a:r>
          </a:p>
          <a:p>
            <a:pPr>
              <a:lnSpc>
                <a:spcPct val="120000"/>
              </a:lnSpc>
              <a:spcBef>
                <a:spcPts val="0"/>
              </a:spcBef>
              <a:spcAft>
                <a:spcPts val="0"/>
              </a:spcAft>
              <a:buSzPct val="100000"/>
            </a:pPr>
            <a:r>
              <a:rPr lang="en-US" sz="800" u="sng" dirty="0"/>
              <a:t>Database</a:t>
            </a:r>
            <a:r>
              <a:rPr lang="en-US" sz="800" dirty="0"/>
              <a:t>: Google Cloud SQL</a:t>
            </a:r>
          </a:p>
          <a:p>
            <a:pPr>
              <a:lnSpc>
                <a:spcPct val="120000"/>
              </a:lnSpc>
              <a:spcBef>
                <a:spcPts val="0"/>
              </a:spcBef>
              <a:spcAft>
                <a:spcPts val="0"/>
              </a:spcAft>
              <a:buSzPct val="100000"/>
            </a:pPr>
            <a:r>
              <a:rPr lang="en-US" sz="800" u="sng" dirty="0"/>
              <a:t>Reporting</a:t>
            </a:r>
            <a:r>
              <a:rPr lang="en-US" sz="800" dirty="0"/>
              <a:t>: Tableau</a:t>
            </a:r>
          </a:p>
          <a:p>
            <a:pPr>
              <a:lnSpc>
                <a:spcPct val="120000"/>
              </a:lnSpc>
              <a:spcBef>
                <a:spcPts val="0"/>
              </a:spcBef>
              <a:spcAft>
                <a:spcPts val="0"/>
              </a:spcAft>
              <a:buSzPct val="100000"/>
            </a:pPr>
            <a:r>
              <a:rPr lang="en-US" sz="800" u="sng" dirty="0"/>
              <a:t>Application</a:t>
            </a:r>
            <a:r>
              <a:rPr lang="en-US" sz="800" dirty="0"/>
              <a:t>: Google Cloud Function</a:t>
            </a:r>
          </a:p>
          <a:p>
            <a:pPr>
              <a:lnSpc>
                <a:spcPct val="120000"/>
              </a:lnSpc>
              <a:spcBef>
                <a:spcPts val="0"/>
              </a:spcBef>
              <a:spcAft>
                <a:spcPts val="0"/>
              </a:spcAft>
              <a:buSzPct val="100000"/>
            </a:pPr>
            <a:r>
              <a:rPr lang="en-US" sz="800" u="sng" dirty="0"/>
              <a:t>Ingestion</a:t>
            </a:r>
            <a:r>
              <a:rPr lang="en-US" sz="800" dirty="0"/>
              <a:t>: Google Cloud Scheduler/</a:t>
            </a:r>
            <a:r>
              <a:rPr lang="en-US" sz="800" dirty="0" err="1"/>
              <a:t>PubSub</a:t>
            </a:r>
            <a:endParaRPr sz="800" dirty="0"/>
          </a:p>
          <a:p>
            <a:pPr marL="0" lvl="0" indent="0" algn="l" rtl="0">
              <a:lnSpc>
                <a:spcPct val="120000"/>
              </a:lnSpc>
              <a:spcBef>
                <a:spcPts val="1200"/>
              </a:spcBef>
              <a:spcAft>
                <a:spcPts val="0"/>
              </a:spcAft>
              <a:buNone/>
            </a:pPr>
            <a:r>
              <a:rPr lang="en" sz="1000" i="1" u="sng" dirty="0"/>
              <a:t>Maintenance and support:</a:t>
            </a:r>
            <a:endParaRPr sz="1000" i="1" u="sng" dirty="0"/>
          </a:p>
          <a:p>
            <a:pPr>
              <a:lnSpc>
                <a:spcPct val="120000"/>
              </a:lnSpc>
              <a:spcBef>
                <a:spcPts val="600"/>
              </a:spcBef>
              <a:spcAft>
                <a:spcPts val="0"/>
              </a:spcAft>
              <a:buSzPct val="100000"/>
            </a:pPr>
            <a:r>
              <a:rPr lang="en" sz="800" dirty="0"/>
              <a:t>Non-critical data and dashboards</a:t>
            </a:r>
            <a:endParaRPr sz="800" dirty="0"/>
          </a:p>
          <a:p>
            <a:pPr>
              <a:lnSpc>
                <a:spcPct val="120000"/>
              </a:lnSpc>
              <a:spcBef>
                <a:spcPts val="0"/>
              </a:spcBef>
              <a:spcAft>
                <a:spcPts val="0"/>
              </a:spcAft>
              <a:buSzPct val="100000"/>
            </a:pPr>
            <a:r>
              <a:rPr lang="en" sz="800" dirty="0"/>
              <a:t>Low volume/velocity data</a:t>
            </a:r>
            <a:endParaRPr sz="800" dirty="0"/>
          </a:p>
          <a:p>
            <a:pPr marL="0" lvl="0" indent="0" algn="l" rtl="0">
              <a:lnSpc>
                <a:spcPct val="120000"/>
              </a:lnSpc>
              <a:spcBef>
                <a:spcPts val="1200"/>
              </a:spcBef>
              <a:spcAft>
                <a:spcPts val="0"/>
              </a:spcAft>
              <a:buNone/>
            </a:pPr>
            <a:r>
              <a:rPr lang="en" sz="1000" i="1" u="sng" dirty="0"/>
              <a:t>Security and privacy:</a:t>
            </a:r>
            <a:endParaRPr sz="1000" i="1" u="sng" dirty="0"/>
          </a:p>
          <a:p>
            <a:pPr>
              <a:lnSpc>
                <a:spcPct val="120000"/>
              </a:lnSpc>
              <a:spcBef>
                <a:spcPts val="600"/>
              </a:spcBef>
              <a:spcAft>
                <a:spcPts val="0"/>
              </a:spcAft>
              <a:buSzPct val="100000"/>
            </a:pPr>
            <a:r>
              <a:rPr lang="en" sz="800" dirty="0"/>
              <a:t>Open-sourced public datasets</a:t>
            </a:r>
            <a:endParaRPr sz="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txBox="1">
            <a:spLocks noGrp="1"/>
          </p:cNvSpPr>
          <p:nvPr>
            <p:ph type="title"/>
          </p:nvPr>
        </p:nvSpPr>
        <p:spPr>
          <a:xfrm>
            <a:off x="311700" y="520393"/>
            <a:ext cx="8520600" cy="49733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Platform</a:t>
            </a:r>
            <a:endParaRPr dirty="0"/>
          </a:p>
        </p:txBody>
      </p:sp>
      <p:sp>
        <p:nvSpPr>
          <p:cNvPr id="97" name="Google Shape;97;p19"/>
          <p:cNvSpPr txBox="1">
            <a:spLocks noGrp="1"/>
          </p:cNvSpPr>
          <p:nvPr>
            <p:ph type="body" idx="1"/>
          </p:nvPr>
        </p:nvSpPr>
        <p:spPr>
          <a:xfrm>
            <a:off x="594470" y="4412999"/>
            <a:ext cx="2917413" cy="747744"/>
          </a:xfrm>
          <a:prstGeom prst="rect">
            <a:avLst/>
          </a:prstGeom>
        </p:spPr>
        <p:txBody>
          <a:bodyPr spcFirstLastPara="1" wrap="square" lIns="91425" tIns="91425" rIns="91425" bIns="91425" anchor="t" anchorCtr="0">
            <a:noAutofit/>
          </a:bodyPr>
          <a:lstStyle/>
          <a:p>
            <a:pPr marL="0" indent="0">
              <a:buSzPct val="100000"/>
              <a:buNone/>
            </a:pPr>
            <a:r>
              <a:rPr lang="en" sz="1050" b="1" dirty="0"/>
              <a:t>Objectives:</a:t>
            </a:r>
          </a:p>
          <a:p>
            <a:pPr marL="171450" indent="-171450">
              <a:buSzPct val="100000"/>
              <a:buFont typeface="Arial" panose="020B0604020202020204" pitchFamily="34" charset="0"/>
              <a:buChar char="•"/>
            </a:pPr>
            <a:r>
              <a:rPr lang="en" sz="1050" dirty="0"/>
              <a:t>Single source of truth</a:t>
            </a:r>
          </a:p>
          <a:p>
            <a:pPr marL="171450" indent="-171450">
              <a:buSzPct val="100000"/>
              <a:buFont typeface="Arial" panose="020B0604020202020204" pitchFamily="34" charset="0"/>
              <a:buChar char="•"/>
            </a:pPr>
            <a:r>
              <a:rPr lang="en" sz="1050" dirty="0"/>
              <a:t>Reduce errors</a:t>
            </a:r>
          </a:p>
          <a:p>
            <a:pPr marL="171450" indent="-171450">
              <a:buSzPct val="100000"/>
              <a:buFont typeface="Arial" panose="020B0604020202020204" pitchFamily="34" charset="0"/>
              <a:buChar char="•"/>
            </a:pPr>
            <a:r>
              <a:rPr lang="en" sz="1050" dirty="0"/>
              <a:t>Improve analytical robustness</a:t>
            </a:r>
          </a:p>
        </p:txBody>
      </p:sp>
      <p:sp>
        <p:nvSpPr>
          <p:cNvPr id="100" name="Google Shape;100;p19"/>
          <p:cNvSpPr txBox="1">
            <a:spLocks noGrp="1"/>
          </p:cNvSpPr>
          <p:nvPr>
            <p:ph type="body" idx="4294967295"/>
          </p:nvPr>
        </p:nvSpPr>
        <p:spPr>
          <a:xfrm>
            <a:off x="7324725" y="4655034"/>
            <a:ext cx="1819275" cy="862012"/>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a:t>
            </a:r>
            <a:endParaRPr/>
          </a:p>
        </p:txBody>
      </p:sp>
      <p:sp>
        <p:nvSpPr>
          <p:cNvPr id="101" name="Google Shape;101;p19"/>
          <p:cNvSpPr txBox="1">
            <a:spLocks noGrp="1"/>
          </p:cNvSpPr>
          <p:nvPr>
            <p:ph type="body" idx="4294967295"/>
          </p:nvPr>
        </p:nvSpPr>
        <p:spPr>
          <a:xfrm>
            <a:off x="4055193" y="4405607"/>
            <a:ext cx="2917413" cy="1375980"/>
          </a:xfrm>
          <a:prstGeom prst="rect">
            <a:avLst/>
          </a:prstGeom>
        </p:spPr>
        <p:txBody>
          <a:bodyPr spcFirstLastPara="1" wrap="square" lIns="91425" tIns="91425" rIns="91425" bIns="91425" anchor="t" anchorCtr="0">
            <a:noAutofit/>
          </a:bodyPr>
          <a:lstStyle/>
          <a:p>
            <a:pPr marL="0" indent="0">
              <a:spcBef>
                <a:spcPts val="0"/>
              </a:spcBef>
              <a:spcAft>
                <a:spcPts val="0"/>
              </a:spcAft>
              <a:buSzPct val="100000"/>
              <a:buNone/>
            </a:pPr>
            <a:r>
              <a:rPr lang="en-US" sz="1050" b="1" dirty="0"/>
              <a:t>Additional tools:</a:t>
            </a:r>
          </a:p>
          <a:p>
            <a:pPr>
              <a:spcBef>
                <a:spcPts val="0"/>
              </a:spcBef>
              <a:spcAft>
                <a:spcPts val="0"/>
              </a:spcAft>
              <a:buSzPct val="100000"/>
            </a:pPr>
            <a:r>
              <a:rPr lang="en-US" sz="1050" dirty="0" err="1"/>
              <a:t>Github</a:t>
            </a:r>
            <a:r>
              <a:rPr lang="en-US" sz="1050" dirty="0"/>
              <a:t>: code and documentation</a:t>
            </a:r>
          </a:p>
        </p:txBody>
      </p:sp>
      <p:cxnSp>
        <p:nvCxnSpPr>
          <p:cNvPr id="98" name="Google Shape;98;p19"/>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pic>
        <p:nvPicPr>
          <p:cNvPr id="3" name="Picture 2">
            <a:extLst>
              <a:ext uri="{FF2B5EF4-FFF2-40B4-BE49-F238E27FC236}">
                <a16:creationId xmlns:a16="http://schemas.microsoft.com/office/drawing/2014/main" id="{3D075259-9D53-5E4C-A739-719DAAA11E83}"/>
              </a:ext>
            </a:extLst>
          </p:cNvPr>
          <p:cNvPicPr>
            <a:picLocks noChangeAspect="1"/>
          </p:cNvPicPr>
          <p:nvPr/>
        </p:nvPicPr>
        <p:blipFill>
          <a:blip r:embed="rId3"/>
          <a:stretch>
            <a:fillRect/>
          </a:stretch>
        </p:blipFill>
        <p:spPr>
          <a:xfrm>
            <a:off x="528472" y="1212475"/>
            <a:ext cx="7401869" cy="319313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3074" name="Picture 2" descr="database Icon 576533">
            <a:extLst>
              <a:ext uri="{FF2B5EF4-FFF2-40B4-BE49-F238E27FC236}">
                <a16:creationId xmlns:a16="http://schemas.microsoft.com/office/drawing/2014/main" id="{A2414A22-1EFF-4BCC-8900-3767B28A3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05" y="1327096"/>
            <a:ext cx="345782" cy="345782"/>
          </a:xfrm>
          <a:prstGeom prst="rect">
            <a:avLst/>
          </a:prstGeom>
          <a:noFill/>
          <a:extLst>
            <a:ext uri="{909E8E84-426E-40DD-AFC4-6F175D3DCCD1}">
              <a14:hiddenFill xmlns:a14="http://schemas.microsoft.com/office/drawing/2010/main">
                <a:solidFill>
                  <a:srgbClr val="FFFFFF"/>
                </a:solidFill>
              </a14:hiddenFill>
            </a:ext>
          </a:extLst>
        </p:spPr>
      </p:pic>
      <p:sp>
        <p:nvSpPr>
          <p:cNvPr id="106" name="Google Shape;106;p20"/>
          <p:cNvSpPr/>
          <p:nvPr/>
        </p:nvSpPr>
        <p:spPr>
          <a:xfrm>
            <a:off x="-10050" y="-1778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 name="Google Shape;107;p20"/>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grpSp>
        <p:nvGrpSpPr>
          <p:cNvPr id="3" name="Group 8">
            <a:extLst>
              <a:ext uri="{FF2B5EF4-FFF2-40B4-BE49-F238E27FC236}">
                <a16:creationId xmlns:a16="http://schemas.microsoft.com/office/drawing/2014/main" id="{042F261B-9555-4321-AA80-D74A20D1C610}"/>
              </a:ext>
            </a:extLst>
          </p:cNvPr>
          <p:cNvGrpSpPr/>
          <p:nvPr/>
        </p:nvGrpSpPr>
        <p:grpSpPr>
          <a:xfrm>
            <a:off x="3566555" y="1300469"/>
            <a:ext cx="4967846" cy="3612199"/>
            <a:chOff x="3384049" y="1300469"/>
            <a:chExt cx="5152729" cy="3612199"/>
          </a:xfrm>
        </p:grpSpPr>
        <p:grpSp>
          <p:nvGrpSpPr>
            <p:cNvPr id="4" name="Group 4">
              <a:extLst>
                <a:ext uri="{FF2B5EF4-FFF2-40B4-BE49-F238E27FC236}">
                  <a16:creationId xmlns:a16="http://schemas.microsoft.com/office/drawing/2014/main" id="{81F6FD02-069F-466C-9259-4F8F90E6CC5F}"/>
                </a:ext>
              </a:extLst>
            </p:cNvPr>
            <p:cNvGrpSpPr/>
            <p:nvPr/>
          </p:nvGrpSpPr>
          <p:grpSpPr>
            <a:xfrm>
              <a:off x="3386965" y="1300469"/>
              <a:ext cx="5082373" cy="707886"/>
              <a:chOff x="111161" y="1351722"/>
              <a:chExt cx="5082373" cy="707886"/>
            </a:xfrm>
          </p:grpSpPr>
          <p:sp>
            <p:nvSpPr>
              <p:cNvPr id="2" name="TextBox 1">
                <a:extLst>
                  <a:ext uri="{FF2B5EF4-FFF2-40B4-BE49-F238E27FC236}">
                    <a16:creationId xmlns:a16="http://schemas.microsoft.com/office/drawing/2014/main" id="{4E3D47B6-DB19-4165-B4C5-9FE15D760941}"/>
                  </a:ext>
                </a:extLst>
              </p:cNvPr>
              <p:cNvSpPr txBox="1"/>
              <p:nvPr/>
            </p:nvSpPr>
            <p:spPr>
              <a:xfrm>
                <a:off x="456942" y="1351722"/>
                <a:ext cx="4736592" cy="707886"/>
              </a:xfrm>
              <a:prstGeom prst="rect">
                <a:avLst/>
              </a:prstGeom>
              <a:noFill/>
            </p:spPr>
            <p:txBody>
              <a:bodyPr wrap="square" rtlCol="0">
                <a:spAutoFit/>
              </a:bodyPr>
              <a:lstStyle/>
              <a:p>
                <a:r>
                  <a:rPr lang="en-US" dirty="0"/>
                  <a:t>Covid-19 Cases</a:t>
                </a:r>
              </a:p>
              <a:p>
                <a:pPr marL="311468" lvl="0" indent="-171450" rtl="0">
                  <a:spcBef>
                    <a:spcPts val="0"/>
                  </a:spcBef>
                  <a:spcAft>
                    <a:spcPts val="0"/>
                  </a:spcAft>
                  <a:buSzPct val="128571"/>
                  <a:buFont typeface="Arial" panose="020B0604020202020204" pitchFamily="34" charset="0"/>
                  <a:buChar char="•"/>
                </a:pPr>
                <a:r>
                  <a:rPr lang="en-US" sz="1100" dirty="0"/>
                  <a:t>Calculate case rate and death rates (7-day average)</a:t>
                </a:r>
              </a:p>
              <a:p>
                <a:pPr marL="311468" lvl="0" indent="-171450" rtl="0">
                  <a:spcBef>
                    <a:spcPts val="0"/>
                  </a:spcBef>
                  <a:spcAft>
                    <a:spcPts val="0"/>
                  </a:spcAft>
                  <a:buSzPct val="128571"/>
                  <a:buFont typeface="Arial" panose="020B0604020202020204" pitchFamily="34" charset="0"/>
                  <a:buChar char="•"/>
                </a:pPr>
                <a:r>
                  <a:rPr lang="en-US" sz="1100" dirty="0"/>
                  <a:t>Calculate case rate and death rate per-capita</a:t>
                </a:r>
              </a:p>
            </p:txBody>
          </p:sp>
          <p:pic>
            <p:nvPicPr>
              <p:cNvPr id="1026" name="Picture 2" descr="covid 19 Icon 3861470">
                <a:extLst>
                  <a:ext uri="{FF2B5EF4-FFF2-40B4-BE49-F238E27FC236}">
                    <a16:creationId xmlns:a16="http://schemas.microsoft.com/office/drawing/2014/main" id="{9207D47E-E9EC-4442-9F8E-742FE9FCA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61" y="1415198"/>
                <a:ext cx="345782" cy="3457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3">
              <a:extLst>
                <a:ext uri="{FF2B5EF4-FFF2-40B4-BE49-F238E27FC236}">
                  <a16:creationId xmlns:a16="http://schemas.microsoft.com/office/drawing/2014/main" id="{9B3B000F-774E-4237-9729-34BE1E6AFD7F}"/>
                </a:ext>
              </a:extLst>
            </p:cNvPr>
            <p:cNvGrpSpPr/>
            <p:nvPr/>
          </p:nvGrpSpPr>
          <p:grpSpPr>
            <a:xfrm>
              <a:off x="3386965" y="3727728"/>
              <a:ext cx="5149813" cy="1184940"/>
              <a:chOff x="111160" y="3374566"/>
              <a:chExt cx="5149813" cy="1184940"/>
            </a:xfrm>
          </p:grpSpPr>
          <p:sp>
            <p:nvSpPr>
              <p:cNvPr id="7" name="TextBox 6">
                <a:extLst>
                  <a:ext uri="{FF2B5EF4-FFF2-40B4-BE49-F238E27FC236}">
                    <a16:creationId xmlns:a16="http://schemas.microsoft.com/office/drawing/2014/main" id="{3318617C-721A-4295-8484-3B7FBD3F051C}"/>
                  </a:ext>
                </a:extLst>
              </p:cNvPr>
              <p:cNvSpPr txBox="1"/>
              <p:nvPr/>
            </p:nvSpPr>
            <p:spPr>
              <a:xfrm>
                <a:off x="456941" y="3374566"/>
                <a:ext cx="4804032" cy="1184940"/>
              </a:xfrm>
              <a:prstGeom prst="rect">
                <a:avLst/>
              </a:prstGeom>
              <a:noFill/>
            </p:spPr>
            <p:txBody>
              <a:bodyPr wrap="square" rtlCol="0">
                <a:spAutoFit/>
              </a:bodyPr>
              <a:lstStyle/>
              <a:p>
                <a:r>
                  <a:rPr lang="en-US" sz="1600" dirty="0"/>
                  <a:t>Vaccination Pulse Survey</a:t>
                </a:r>
              </a:p>
              <a:p>
                <a:pPr marL="337820" indent="-171450">
                  <a:buSzPct val="100000"/>
                  <a:buFont typeface="Arial" panose="020B0604020202020204" pitchFamily="34" charset="0"/>
                  <a:buChar char="•"/>
                </a:pPr>
                <a:r>
                  <a:rPr lang="en" sz="1100" dirty="0"/>
                  <a:t>Survey responses: workbooks is organized by state and is in a survey-response format</a:t>
                </a:r>
              </a:p>
              <a:p>
                <a:pPr marL="337820" indent="-171450">
                  <a:buSzPct val="100000"/>
                  <a:buFont typeface="Arial" panose="020B0604020202020204" pitchFamily="34" charset="0"/>
                  <a:buChar char="•"/>
                </a:pPr>
                <a:r>
                  <a:rPr lang="en" sz="1100" dirty="0"/>
                  <a:t>The process to collect the data will utilize Python to extract the relevant information from CSV files and convert to dataframes which fed into the overall data pipeline for the project</a:t>
                </a:r>
              </a:p>
            </p:txBody>
          </p:sp>
          <p:pic>
            <p:nvPicPr>
              <p:cNvPr id="1028" name="Picture 4" descr="vaccine Icon 2964906">
                <a:extLst>
                  <a:ext uri="{FF2B5EF4-FFF2-40B4-BE49-F238E27FC236}">
                    <a16:creationId xmlns:a16="http://schemas.microsoft.com/office/drawing/2014/main" id="{812F96F4-9119-4ADB-8D80-A14BBE6207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60" y="3436297"/>
                <a:ext cx="345782" cy="3457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2">
              <a:extLst>
                <a:ext uri="{FF2B5EF4-FFF2-40B4-BE49-F238E27FC236}">
                  <a16:creationId xmlns:a16="http://schemas.microsoft.com/office/drawing/2014/main" id="{4CCB9DA9-F91F-428A-BBC9-DC84480522CA}"/>
                </a:ext>
              </a:extLst>
            </p:cNvPr>
            <p:cNvGrpSpPr/>
            <p:nvPr/>
          </p:nvGrpSpPr>
          <p:grpSpPr>
            <a:xfrm>
              <a:off x="3386965" y="2137516"/>
              <a:ext cx="5079458" cy="707886"/>
              <a:chOff x="4461786" y="3250707"/>
              <a:chExt cx="5079458" cy="707886"/>
            </a:xfrm>
          </p:grpSpPr>
          <p:sp>
            <p:nvSpPr>
              <p:cNvPr id="10" name="TextBox 9">
                <a:extLst>
                  <a:ext uri="{FF2B5EF4-FFF2-40B4-BE49-F238E27FC236}">
                    <a16:creationId xmlns:a16="http://schemas.microsoft.com/office/drawing/2014/main" id="{FBA01140-4782-4A4D-82EA-5A7DE87EE047}"/>
                  </a:ext>
                </a:extLst>
              </p:cNvPr>
              <p:cNvSpPr txBox="1"/>
              <p:nvPr/>
            </p:nvSpPr>
            <p:spPr>
              <a:xfrm>
                <a:off x="4804652" y="3250707"/>
                <a:ext cx="4736592" cy="707886"/>
              </a:xfrm>
              <a:prstGeom prst="rect">
                <a:avLst/>
              </a:prstGeom>
              <a:noFill/>
            </p:spPr>
            <p:txBody>
              <a:bodyPr wrap="square" rtlCol="0">
                <a:spAutoFit/>
              </a:bodyPr>
              <a:lstStyle/>
              <a:p>
                <a:r>
                  <a:rPr lang="en-US" dirty="0"/>
                  <a:t>Demographics</a:t>
                </a:r>
              </a:p>
              <a:p>
                <a:pPr marL="354330" indent="-171450">
                  <a:buFont typeface="Arial" panose="020B0604020202020204" pitchFamily="34" charset="0"/>
                  <a:buChar char="•"/>
                </a:pPr>
                <a:r>
                  <a:rPr lang="en-US" sz="1100" dirty="0"/>
                  <a:t>Map table universe to variable names </a:t>
                </a:r>
              </a:p>
              <a:p>
                <a:pPr marL="354330" indent="-171450">
                  <a:buFont typeface="Arial" panose="020B0604020202020204" pitchFamily="34" charset="0"/>
                  <a:buChar char="•"/>
                </a:pPr>
                <a:r>
                  <a:rPr lang="en-US" sz="1100" dirty="0"/>
                  <a:t>Calculate population percentages</a:t>
                </a:r>
                <a:endParaRPr lang="en-US" sz="1000" dirty="0"/>
              </a:p>
            </p:txBody>
          </p:sp>
          <p:pic>
            <p:nvPicPr>
              <p:cNvPr id="1030" name="Picture 6" descr="demographic Icon 2855555">
                <a:extLst>
                  <a:ext uri="{FF2B5EF4-FFF2-40B4-BE49-F238E27FC236}">
                    <a16:creationId xmlns:a16="http://schemas.microsoft.com/office/drawing/2014/main" id="{816EE948-C10E-43B8-A227-4F83BEE7FE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1786" y="3306286"/>
                <a:ext cx="345782" cy="3457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5">
              <a:extLst>
                <a:ext uri="{FF2B5EF4-FFF2-40B4-BE49-F238E27FC236}">
                  <a16:creationId xmlns:a16="http://schemas.microsoft.com/office/drawing/2014/main" id="{CDFAC662-CAF6-49B2-8869-C9417D0E4712}"/>
                </a:ext>
              </a:extLst>
            </p:cNvPr>
            <p:cNvGrpSpPr/>
            <p:nvPr/>
          </p:nvGrpSpPr>
          <p:grpSpPr>
            <a:xfrm>
              <a:off x="3384049" y="2974563"/>
              <a:ext cx="4713212" cy="677108"/>
              <a:chOff x="4458869" y="1568053"/>
              <a:chExt cx="4713212" cy="677108"/>
            </a:xfrm>
          </p:grpSpPr>
          <p:sp>
            <p:nvSpPr>
              <p:cNvPr id="8" name="TextBox 7">
                <a:extLst>
                  <a:ext uri="{FF2B5EF4-FFF2-40B4-BE49-F238E27FC236}">
                    <a16:creationId xmlns:a16="http://schemas.microsoft.com/office/drawing/2014/main" id="{4D760B92-B404-44DC-B9CF-AC8A14B59E4B}"/>
                  </a:ext>
                </a:extLst>
              </p:cNvPr>
              <p:cNvSpPr txBox="1"/>
              <p:nvPr/>
            </p:nvSpPr>
            <p:spPr>
              <a:xfrm>
                <a:off x="4804652" y="1568053"/>
                <a:ext cx="4367429" cy="677108"/>
              </a:xfrm>
              <a:prstGeom prst="rect">
                <a:avLst/>
              </a:prstGeom>
              <a:noFill/>
            </p:spPr>
            <p:txBody>
              <a:bodyPr wrap="square" rtlCol="0">
                <a:spAutoFit/>
              </a:bodyPr>
              <a:lstStyle/>
              <a:p>
                <a:r>
                  <a:rPr lang="en-US" sz="1600" dirty="0"/>
                  <a:t>Social Gatherings and Disorders</a:t>
                </a:r>
                <a:endParaRPr lang="en-US" sz="1050" dirty="0"/>
              </a:p>
              <a:p>
                <a:pPr marL="357823" indent="-171450">
                  <a:buSzPct val="100000"/>
                  <a:buFont typeface="Arial" panose="020B0604020202020204" pitchFamily="34" charset="0"/>
                  <a:buChar char="•"/>
                </a:pPr>
                <a:r>
                  <a:rPr lang="en-US" sz="1100" dirty="0"/>
                  <a:t>Standardize actors, events and event types across ACLED and CCC: deduplication and matching</a:t>
                </a:r>
              </a:p>
            </p:txBody>
          </p:sp>
          <p:pic>
            <p:nvPicPr>
              <p:cNvPr id="1032" name="Picture 8" descr="Resistance Icon 3756915">
                <a:extLst>
                  <a:ext uri="{FF2B5EF4-FFF2-40B4-BE49-F238E27FC236}">
                    <a16:creationId xmlns:a16="http://schemas.microsoft.com/office/drawing/2014/main" id="{EA1F205C-F0E6-483C-A616-40865AF844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8869" y="1615735"/>
                <a:ext cx="345782" cy="34578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 name="TextBox 17">
            <a:extLst>
              <a:ext uri="{FF2B5EF4-FFF2-40B4-BE49-F238E27FC236}">
                <a16:creationId xmlns:a16="http://schemas.microsoft.com/office/drawing/2014/main" id="{BC780387-9326-464A-AC3C-A1228433BB2F}"/>
              </a:ext>
            </a:extLst>
          </p:cNvPr>
          <p:cNvSpPr txBox="1"/>
          <p:nvPr/>
        </p:nvSpPr>
        <p:spPr>
          <a:xfrm>
            <a:off x="458198" y="1267083"/>
            <a:ext cx="2783131" cy="3693319"/>
          </a:xfrm>
          <a:prstGeom prst="rect">
            <a:avLst/>
          </a:prstGeom>
          <a:noFill/>
        </p:spPr>
        <p:txBody>
          <a:bodyPr wrap="square" rtlCol="0">
            <a:spAutoFit/>
          </a:bodyPr>
          <a:lstStyle/>
          <a:p>
            <a:pPr marL="171450" indent="-171450">
              <a:lnSpc>
                <a:spcPct val="100000"/>
              </a:lnSpc>
              <a:buSzPct val="100000"/>
              <a:buFont typeface="Arial" panose="020B0604020202020204" pitchFamily="34" charset="0"/>
              <a:buChar char="•"/>
            </a:pPr>
            <a:r>
              <a:rPr lang="en-US" sz="1400" dirty="0"/>
              <a:t>Programming: </a:t>
            </a:r>
          </a:p>
          <a:p>
            <a:pPr lvl="1" indent="-285750">
              <a:buSzPct val="100000"/>
              <a:buFont typeface="Arial" panose="020B0604020202020204" pitchFamily="34" charset="0"/>
              <a:buChar char="•"/>
            </a:pPr>
            <a:r>
              <a:rPr lang="en-US" sz="1100" dirty="0"/>
              <a:t>Python and R scripts to download and transform datasets</a:t>
            </a:r>
          </a:p>
          <a:p>
            <a:pPr lvl="1" indent="-171450">
              <a:buSzPct val="100000"/>
              <a:buFont typeface="Arial" panose="020B0604020202020204" pitchFamily="34" charset="0"/>
              <a:buChar char="•"/>
            </a:pPr>
            <a:r>
              <a:rPr lang="en-US" sz="1100" dirty="0"/>
              <a:t>SQL scripts to transform once inside database: stored procedures and triggers</a:t>
            </a:r>
          </a:p>
          <a:p>
            <a:pPr marL="171450" indent="-171450">
              <a:lnSpc>
                <a:spcPct val="100000"/>
              </a:lnSpc>
              <a:spcBef>
                <a:spcPts val="600"/>
              </a:spcBef>
              <a:buSzPct val="100000"/>
              <a:buFont typeface="Arial" panose="020B0604020202020204" pitchFamily="34" charset="0"/>
              <a:buChar char="•"/>
            </a:pPr>
            <a:r>
              <a:rPr lang="en-US" sz="1400" dirty="0"/>
              <a:t>Data pipeline steps:</a:t>
            </a:r>
          </a:p>
          <a:p>
            <a:pPr marL="457200" lvl="3" indent="-171450">
              <a:buSzPct val="100000"/>
              <a:buFont typeface="Arial" panose="020B0604020202020204" pitchFamily="34" charset="0"/>
              <a:buChar char="•"/>
            </a:pPr>
            <a:r>
              <a:rPr lang="en-US" sz="1100" dirty="0"/>
              <a:t>Load reference tables: date, county, state, MSA, CSA</a:t>
            </a:r>
          </a:p>
          <a:p>
            <a:pPr marL="457200" lvl="3" indent="-171450">
              <a:buSzPct val="100000"/>
              <a:buFont typeface="Arial" panose="020B0604020202020204" pitchFamily="34" charset="0"/>
              <a:buChar char="•"/>
            </a:pPr>
            <a:r>
              <a:rPr lang="en-US" sz="1100" dirty="0"/>
              <a:t>Ingest data sources into Cloud SQL tables on a schedule (script per data source)</a:t>
            </a:r>
          </a:p>
          <a:p>
            <a:pPr marL="457200" lvl="3" indent="-171450">
              <a:buSzPct val="100000"/>
              <a:buFont typeface="Arial" panose="020B0604020202020204" pitchFamily="34" charset="0"/>
              <a:buChar char="•"/>
            </a:pPr>
            <a:r>
              <a:rPr lang="en-US" sz="1100" dirty="0"/>
              <a:t>Standardize dataset entities (Census Characteristics; Social Gathering Datasets)</a:t>
            </a:r>
          </a:p>
          <a:p>
            <a:pPr marL="457200" lvl="3" indent="-171450">
              <a:buSzPct val="100000"/>
              <a:buFont typeface="Arial" panose="020B0604020202020204" pitchFamily="34" charset="0"/>
              <a:buChar char="•"/>
            </a:pPr>
            <a:r>
              <a:rPr lang="en-US" sz="1100" dirty="0"/>
              <a:t>Transform database tables into facts and dimensions; using stored procedures and triggers</a:t>
            </a:r>
          </a:p>
          <a:p>
            <a:pPr marL="171450" indent="-171450">
              <a:buFont typeface="Arial" panose="020B0604020202020204" pitchFamily="34" charset="0"/>
              <a:buChar char="•"/>
            </a:pPr>
            <a:endParaRPr lang="en-US" sz="1400" dirty="0"/>
          </a:p>
        </p:txBody>
      </p:sp>
      <p:sp>
        <p:nvSpPr>
          <p:cNvPr id="20" name="Google Shape;149;p25">
            <a:extLst>
              <a:ext uri="{FF2B5EF4-FFF2-40B4-BE49-F238E27FC236}">
                <a16:creationId xmlns:a16="http://schemas.microsoft.com/office/drawing/2014/main" id="{35335B3F-D9F8-458D-9945-49DE0B61CC24}"/>
              </a:ext>
            </a:extLst>
          </p:cNvPr>
          <p:cNvSpPr txBox="1">
            <a:spLocks noGrp="1"/>
          </p:cNvSpPr>
          <p:nvPr>
            <p:ph type="title"/>
          </p:nvPr>
        </p:nvSpPr>
        <p:spPr>
          <a:xfrm>
            <a:off x="311700" y="247513"/>
            <a:ext cx="8520600" cy="77021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200" dirty="0"/>
              <a:t>Design Considerations:</a:t>
            </a:r>
            <a:br>
              <a:rPr lang="en" dirty="0"/>
            </a:br>
            <a:r>
              <a:rPr lang="en" dirty="0"/>
              <a:t>ETL and Data Preparation</a:t>
            </a:r>
            <a:endParaRPr dirty="0"/>
          </a:p>
        </p:txBody>
      </p:sp>
    </p:spTree>
    <p:extLst>
      <p:ext uri="{BB962C8B-B14F-4D97-AF65-F5344CB8AC3E}">
        <p14:creationId xmlns:p14="http://schemas.microsoft.com/office/powerpoint/2010/main" val="2616872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txBox="1">
            <a:spLocks noGrp="1"/>
          </p:cNvSpPr>
          <p:nvPr>
            <p:ph type="title"/>
          </p:nvPr>
        </p:nvSpPr>
        <p:spPr>
          <a:xfrm>
            <a:off x="311700" y="512955"/>
            <a:ext cx="8520600" cy="504769"/>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ETL and Data Processing</a:t>
            </a:r>
            <a:endParaRPr dirty="0"/>
          </a:p>
        </p:txBody>
      </p:sp>
      <p:sp>
        <p:nvSpPr>
          <p:cNvPr id="100" name="Google Shape;100;p19"/>
          <p:cNvSpPr txBox="1">
            <a:spLocks noGrp="1"/>
          </p:cNvSpPr>
          <p:nvPr>
            <p:ph type="body" idx="4294967295"/>
          </p:nvPr>
        </p:nvSpPr>
        <p:spPr>
          <a:xfrm>
            <a:off x="7324725" y="4655034"/>
            <a:ext cx="1819275" cy="862012"/>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a:t>
            </a:r>
            <a:endParaRPr/>
          </a:p>
        </p:txBody>
      </p:sp>
      <p:cxnSp>
        <p:nvCxnSpPr>
          <p:cNvPr id="98" name="Google Shape;98;p19"/>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pic>
        <p:nvPicPr>
          <p:cNvPr id="8" name="Picture 7" descr="Diagram&#10;&#10;Description automatically generated">
            <a:extLst>
              <a:ext uri="{FF2B5EF4-FFF2-40B4-BE49-F238E27FC236}">
                <a16:creationId xmlns:a16="http://schemas.microsoft.com/office/drawing/2014/main" id="{772F5A4E-51AA-214D-91A8-5F18852CEB7F}"/>
              </a:ext>
            </a:extLst>
          </p:cNvPr>
          <p:cNvPicPr>
            <a:picLocks noChangeAspect="1"/>
          </p:cNvPicPr>
          <p:nvPr/>
        </p:nvPicPr>
        <p:blipFill>
          <a:blip r:embed="rId3"/>
          <a:stretch>
            <a:fillRect/>
          </a:stretch>
        </p:blipFill>
        <p:spPr>
          <a:xfrm>
            <a:off x="20100" y="1212475"/>
            <a:ext cx="8425009" cy="3766849"/>
          </a:xfrm>
          <a:prstGeom prst="rect">
            <a:avLst/>
          </a:prstGeom>
        </p:spPr>
      </p:pic>
    </p:spTree>
    <p:extLst>
      <p:ext uri="{BB962C8B-B14F-4D97-AF65-F5344CB8AC3E}">
        <p14:creationId xmlns:p14="http://schemas.microsoft.com/office/powerpoint/2010/main" val="4252051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 name="Google Shape;174;p28"/>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176" name="Google Shape;176;p28"/>
          <p:cNvSpPr txBox="1">
            <a:spLocks noGrp="1"/>
          </p:cNvSpPr>
          <p:nvPr>
            <p:ph type="body" idx="1"/>
          </p:nvPr>
        </p:nvSpPr>
        <p:spPr>
          <a:xfrm>
            <a:off x="-117800" y="1229206"/>
            <a:ext cx="2879950" cy="3875780"/>
          </a:xfrm>
          <a:prstGeom prst="rect">
            <a:avLst/>
          </a:prstGeom>
        </p:spPr>
        <p:txBody>
          <a:bodyPr spcFirstLastPara="1" wrap="square" lIns="91425" tIns="91425" rIns="91425" bIns="91425" anchor="t" anchorCtr="0">
            <a:normAutofit fontScale="92500" lnSpcReduction="20000"/>
          </a:bodyPr>
          <a:lstStyle/>
          <a:p>
            <a:pPr marL="457200" lvl="0" indent="-325755" algn="l" rtl="0">
              <a:lnSpc>
                <a:spcPct val="130000"/>
              </a:lnSpc>
              <a:spcBef>
                <a:spcPts val="0"/>
              </a:spcBef>
              <a:spcAft>
                <a:spcPts val="0"/>
              </a:spcAft>
              <a:buSzPct val="100000"/>
              <a:buFont typeface="Arial" panose="020B0604020202020204" pitchFamily="34" charset="0"/>
              <a:buChar char="•"/>
            </a:pPr>
            <a:r>
              <a:rPr lang="en" sz="1000" dirty="0"/>
              <a:t>Multiple subjects: snowflake model</a:t>
            </a:r>
            <a:endParaRPr sz="1000" dirty="0"/>
          </a:p>
          <a:p>
            <a:pPr marL="457200" lvl="0" indent="-325755" algn="l" rtl="0">
              <a:lnSpc>
                <a:spcPct val="130000"/>
              </a:lnSpc>
              <a:spcBef>
                <a:spcPts val="0"/>
              </a:spcBef>
              <a:spcAft>
                <a:spcPts val="0"/>
              </a:spcAft>
              <a:buSzPct val="100000"/>
              <a:buFont typeface="Arial" panose="020B0604020202020204" pitchFamily="34" charset="0"/>
              <a:buChar char="•"/>
            </a:pPr>
            <a:r>
              <a:rPr lang="en" sz="1000" dirty="0"/>
              <a:t>County-level facts:</a:t>
            </a:r>
            <a:endParaRPr sz="1000" dirty="0"/>
          </a:p>
          <a:p>
            <a:pPr marL="914400" lvl="1" indent="-304165" algn="l" rtl="0">
              <a:lnSpc>
                <a:spcPct val="130000"/>
              </a:lnSpc>
              <a:spcBef>
                <a:spcPts val="0"/>
              </a:spcBef>
              <a:spcAft>
                <a:spcPts val="0"/>
              </a:spcAft>
              <a:buSzPct val="100000"/>
              <a:buFont typeface="Arial" panose="020B0604020202020204" pitchFamily="34" charset="0"/>
              <a:buChar char="•"/>
            </a:pPr>
            <a:r>
              <a:rPr lang="en" sz="900" dirty="0"/>
              <a:t>Case and Mortality Counts</a:t>
            </a:r>
            <a:endParaRPr sz="900" dirty="0"/>
          </a:p>
          <a:p>
            <a:pPr marL="914400" lvl="1" indent="-304165" algn="l" rtl="0">
              <a:lnSpc>
                <a:spcPct val="130000"/>
              </a:lnSpc>
              <a:spcBef>
                <a:spcPts val="0"/>
              </a:spcBef>
              <a:spcAft>
                <a:spcPts val="0"/>
              </a:spcAft>
              <a:buSzPct val="100000"/>
              <a:buFont typeface="Arial" panose="020B0604020202020204" pitchFamily="34" charset="0"/>
              <a:buChar char="•"/>
            </a:pPr>
            <a:r>
              <a:rPr lang="en" sz="900" dirty="0"/>
              <a:t>Demographics (Annual)</a:t>
            </a:r>
          </a:p>
          <a:p>
            <a:pPr marL="914400" lvl="1" indent="-304165" algn="l" rtl="0">
              <a:lnSpc>
                <a:spcPct val="130000"/>
              </a:lnSpc>
              <a:spcBef>
                <a:spcPts val="0"/>
              </a:spcBef>
              <a:spcAft>
                <a:spcPts val="0"/>
              </a:spcAft>
              <a:buSzPct val="100000"/>
              <a:buFont typeface="Arial" panose="020B0604020202020204" pitchFamily="34" charset="0"/>
              <a:buChar char="•"/>
            </a:pPr>
            <a:r>
              <a:rPr lang="en" sz="900" dirty="0"/>
              <a:t>Social Disorder Events</a:t>
            </a:r>
            <a:endParaRPr sz="900" dirty="0"/>
          </a:p>
          <a:p>
            <a:pPr marL="457200" lvl="0" indent="-325755" algn="l" rtl="0">
              <a:lnSpc>
                <a:spcPct val="130000"/>
              </a:lnSpc>
              <a:spcBef>
                <a:spcPts val="0"/>
              </a:spcBef>
              <a:spcAft>
                <a:spcPts val="0"/>
              </a:spcAft>
              <a:buSzPct val="100000"/>
              <a:buFont typeface="Arial" panose="020B0604020202020204" pitchFamily="34" charset="0"/>
              <a:buChar char="•"/>
            </a:pPr>
            <a:r>
              <a:rPr lang="en" sz="1000" dirty="0"/>
              <a:t>State-level facts:</a:t>
            </a:r>
            <a:endParaRPr sz="1000" dirty="0"/>
          </a:p>
          <a:p>
            <a:pPr marL="914400" lvl="1" indent="-304165" algn="l" rtl="0">
              <a:lnSpc>
                <a:spcPct val="130000"/>
              </a:lnSpc>
              <a:spcBef>
                <a:spcPts val="0"/>
              </a:spcBef>
              <a:spcAft>
                <a:spcPts val="0"/>
              </a:spcAft>
              <a:buSzPct val="100000"/>
              <a:buFont typeface="Arial" panose="020B0604020202020204" pitchFamily="34" charset="0"/>
              <a:buChar char="•"/>
            </a:pPr>
            <a:r>
              <a:rPr lang="en" sz="900" dirty="0"/>
              <a:t>Vaccination by Characteristics (Weekly)</a:t>
            </a:r>
            <a:endParaRPr sz="900" dirty="0"/>
          </a:p>
          <a:p>
            <a:pPr marL="914400" lvl="1" indent="-304165" algn="l" rtl="0">
              <a:lnSpc>
                <a:spcPct val="130000"/>
              </a:lnSpc>
              <a:spcBef>
                <a:spcPts val="0"/>
              </a:spcBef>
              <a:spcAft>
                <a:spcPts val="0"/>
              </a:spcAft>
              <a:buSzPct val="100000"/>
              <a:buFont typeface="Arial" panose="020B0604020202020204" pitchFamily="34" charset="0"/>
              <a:buChar char="•"/>
            </a:pPr>
            <a:r>
              <a:rPr lang="en" sz="900" dirty="0"/>
              <a:t>Vaccine Hesitancy by Characteristics (Weekly)</a:t>
            </a:r>
            <a:endParaRPr sz="900" dirty="0"/>
          </a:p>
          <a:p>
            <a:pPr marL="457200" lvl="0" indent="-325755" algn="l" rtl="0">
              <a:lnSpc>
                <a:spcPct val="130000"/>
              </a:lnSpc>
              <a:spcBef>
                <a:spcPts val="0"/>
              </a:spcBef>
              <a:spcAft>
                <a:spcPts val="0"/>
              </a:spcAft>
              <a:buSzPct val="100000"/>
              <a:buFont typeface="Arial" panose="020B0604020202020204" pitchFamily="34" charset="0"/>
              <a:buChar char="•"/>
            </a:pPr>
            <a:r>
              <a:rPr lang="en" sz="1000" dirty="0"/>
              <a:t>Dimensions:</a:t>
            </a:r>
            <a:endParaRPr sz="1000" dirty="0"/>
          </a:p>
          <a:p>
            <a:pPr marL="914400" lvl="1" indent="-304165" algn="l" rtl="0">
              <a:lnSpc>
                <a:spcPct val="130000"/>
              </a:lnSpc>
              <a:spcBef>
                <a:spcPts val="0"/>
              </a:spcBef>
              <a:spcAft>
                <a:spcPts val="0"/>
              </a:spcAft>
              <a:buSzPct val="100000"/>
              <a:buFont typeface="Arial" panose="020B0604020202020204" pitchFamily="34" charset="0"/>
              <a:buChar char="•"/>
            </a:pPr>
            <a:r>
              <a:rPr lang="en" sz="900" dirty="0"/>
              <a:t>Geographic areas: County, State, MSA, CSA</a:t>
            </a:r>
            <a:endParaRPr sz="900" dirty="0"/>
          </a:p>
          <a:p>
            <a:pPr marL="914400" lvl="1" indent="-304165" algn="l" rtl="0">
              <a:lnSpc>
                <a:spcPct val="130000"/>
              </a:lnSpc>
              <a:spcBef>
                <a:spcPts val="0"/>
              </a:spcBef>
              <a:spcAft>
                <a:spcPts val="0"/>
              </a:spcAft>
              <a:buSzPct val="100000"/>
              <a:buFont typeface="Arial" panose="020B0604020202020204" pitchFamily="34" charset="0"/>
              <a:buChar char="•"/>
            </a:pPr>
            <a:r>
              <a:rPr lang="en" sz="900" dirty="0"/>
              <a:t>Time periods: Date</a:t>
            </a:r>
            <a:endParaRPr sz="900" dirty="0"/>
          </a:p>
          <a:p>
            <a:pPr marL="914400" lvl="1" indent="-304165" algn="l" rtl="0">
              <a:lnSpc>
                <a:spcPct val="130000"/>
              </a:lnSpc>
              <a:spcBef>
                <a:spcPts val="0"/>
              </a:spcBef>
              <a:spcAft>
                <a:spcPts val="0"/>
              </a:spcAft>
              <a:buSzPct val="100000"/>
              <a:buFont typeface="Arial" panose="020B0604020202020204" pitchFamily="34" charset="0"/>
              <a:buChar char="•"/>
            </a:pPr>
            <a:r>
              <a:rPr lang="en" sz="900" dirty="0"/>
              <a:t>Slowly changing dimensions: Demographics</a:t>
            </a:r>
          </a:p>
          <a:p>
            <a:pPr marL="914400" lvl="1" indent="-304165" algn="l" rtl="0">
              <a:lnSpc>
                <a:spcPct val="130000"/>
              </a:lnSpc>
              <a:spcBef>
                <a:spcPts val="0"/>
              </a:spcBef>
              <a:spcAft>
                <a:spcPts val="0"/>
              </a:spcAft>
              <a:buSzPct val="100000"/>
              <a:buFont typeface="Arial" panose="020B0604020202020204" pitchFamily="34" charset="0"/>
              <a:buChar char="•"/>
            </a:pPr>
            <a:r>
              <a:rPr lang="en" sz="900" dirty="0"/>
              <a:t>Subject-specific reference dimensions</a:t>
            </a:r>
            <a:endParaRPr sz="900" dirty="0"/>
          </a:p>
          <a:p>
            <a:pPr marL="457200" lvl="0" indent="-325755" algn="l" rtl="0">
              <a:lnSpc>
                <a:spcPct val="130000"/>
              </a:lnSpc>
              <a:spcBef>
                <a:spcPts val="0"/>
              </a:spcBef>
              <a:spcAft>
                <a:spcPts val="0"/>
              </a:spcAft>
              <a:buSzPct val="100000"/>
              <a:buFont typeface="Arial" panose="020B0604020202020204" pitchFamily="34" charset="0"/>
              <a:buChar char="•"/>
            </a:pPr>
            <a:r>
              <a:rPr lang="en" sz="1000" dirty="0"/>
              <a:t>Rolled ups to facilitate joining </a:t>
            </a:r>
            <a:r>
              <a:rPr lang="en-US" sz="1000" dirty="0"/>
              <a:t>across subjects:</a:t>
            </a:r>
            <a:endParaRPr sz="1000" dirty="0"/>
          </a:p>
          <a:p>
            <a:pPr marL="914400" lvl="1" indent="-304165" algn="l" rtl="0">
              <a:lnSpc>
                <a:spcPct val="130000"/>
              </a:lnSpc>
              <a:spcBef>
                <a:spcPts val="0"/>
              </a:spcBef>
              <a:spcAft>
                <a:spcPts val="0"/>
              </a:spcAft>
              <a:buSzPct val="100000"/>
              <a:buFont typeface="Arial" panose="020B0604020202020204" pitchFamily="34" charset="0"/>
              <a:buChar char="•"/>
            </a:pPr>
            <a:r>
              <a:rPr lang="en" sz="900" dirty="0"/>
              <a:t>Covid Cases for State, MSA, CSA</a:t>
            </a:r>
          </a:p>
          <a:p>
            <a:pPr indent="-304165">
              <a:lnSpc>
                <a:spcPct val="130000"/>
              </a:lnSpc>
              <a:buSzPct val="100000"/>
              <a:buFont typeface="Arial" panose="020B0604020202020204" pitchFamily="34" charset="0"/>
              <a:buChar char="•"/>
            </a:pPr>
            <a:r>
              <a:rPr lang="en-US" sz="1000" dirty="0"/>
              <a:t>Views to facilitate analysis:</a:t>
            </a:r>
          </a:p>
          <a:p>
            <a:pPr lvl="1" indent="-304165">
              <a:lnSpc>
                <a:spcPct val="130000"/>
              </a:lnSpc>
              <a:buSzPct val="100000"/>
              <a:buFont typeface="Arial" panose="020B0604020202020204" pitchFamily="34" charset="0"/>
              <a:buChar char="•"/>
            </a:pPr>
            <a:r>
              <a:rPr lang="en-US" sz="900" dirty="0"/>
              <a:t>Data lags</a:t>
            </a:r>
          </a:p>
          <a:p>
            <a:pPr lvl="1" indent="-304165">
              <a:lnSpc>
                <a:spcPct val="130000"/>
              </a:lnSpc>
              <a:buSzPct val="100000"/>
              <a:buFont typeface="Arial" panose="020B0604020202020204" pitchFamily="34" charset="0"/>
              <a:buChar char="•"/>
            </a:pPr>
            <a:r>
              <a:rPr lang="en-US" sz="900" dirty="0"/>
              <a:t>Excess case rate (county vs. state)</a:t>
            </a:r>
          </a:p>
          <a:p>
            <a:pPr lvl="1" indent="-304165">
              <a:lnSpc>
                <a:spcPct val="130000"/>
              </a:lnSpc>
              <a:buSzPct val="100000"/>
              <a:buFont typeface="Arial" panose="020B0604020202020204" pitchFamily="34" charset="0"/>
              <a:buChar char="•"/>
            </a:pPr>
            <a:r>
              <a:rPr lang="en-US" sz="900" dirty="0"/>
              <a:t>Vaccination headline numbers</a:t>
            </a:r>
          </a:p>
          <a:p>
            <a:pPr lvl="1" indent="-304165">
              <a:lnSpc>
                <a:spcPct val="130000"/>
              </a:lnSpc>
              <a:buSzPct val="100000"/>
              <a:buFont typeface="Arial" panose="020B0604020202020204" pitchFamily="34" charset="0"/>
              <a:buChar char="•"/>
            </a:pPr>
            <a:r>
              <a:rPr lang="en-US" sz="900" dirty="0"/>
              <a:t>Vaccination hesitancy reasons</a:t>
            </a:r>
          </a:p>
        </p:txBody>
      </p:sp>
      <p:pic>
        <p:nvPicPr>
          <p:cNvPr id="8" name="Picture 4" descr="Timeline&#10;&#10;Description automatically generated">
            <a:extLst>
              <a:ext uri="{FF2B5EF4-FFF2-40B4-BE49-F238E27FC236}">
                <a16:creationId xmlns:a16="http://schemas.microsoft.com/office/drawing/2014/main" id="{C3DDC7C0-2240-DE44-A429-DDD772E368E7}"/>
              </a:ext>
            </a:extLst>
          </p:cNvPr>
          <p:cNvPicPr>
            <a:picLocks noChangeAspect="1"/>
          </p:cNvPicPr>
          <p:nvPr/>
        </p:nvPicPr>
        <p:blipFill>
          <a:blip r:embed="rId3"/>
          <a:stretch>
            <a:fillRect/>
          </a:stretch>
        </p:blipFill>
        <p:spPr>
          <a:xfrm>
            <a:off x="2762149" y="1145250"/>
            <a:ext cx="5712778" cy="3985583"/>
          </a:xfrm>
          <a:prstGeom prst="rect">
            <a:avLst/>
          </a:prstGeom>
        </p:spPr>
      </p:pic>
      <p:sp>
        <p:nvSpPr>
          <p:cNvPr id="5" name="Title 4">
            <a:extLst>
              <a:ext uri="{FF2B5EF4-FFF2-40B4-BE49-F238E27FC236}">
                <a16:creationId xmlns:a16="http://schemas.microsoft.com/office/drawing/2014/main" id="{23AE34CB-6109-9540-B175-1A0A8775293D}"/>
              </a:ext>
            </a:extLst>
          </p:cNvPr>
          <p:cNvSpPr>
            <a:spLocks noGrp="1"/>
          </p:cNvSpPr>
          <p:nvPr>
            <p:ph type="title"/>
          </p:nvPr>
        </p:nvSpPr>
        <p:spPr>
          <a:xfrm>
            <a:off x="311700" y="260195"/>
            <a:ext cx="8520600" cy="757530"/>
          </a:xfrm>
        </p:spPr>
        <p:txBody>
          <a:bodyPr>
            <a:normAutofit fontScale="90000"/>
          </a:bodyPr>
          <a:lstStyle/>
          <a:p>
            <a:r>
              <a:rPr lang="en-US" sz="2200" dirty="0"/>
              <a:t>Reporting Data Warehouse </a:t>
            </a:r>
            <a:br>
              <a:rPr lang="en-US" sz="3600" dirty="0"/>
            </a:br>
            <a:r>
              <a:rPr lang="en-US" dirty="0"/>
              <a:t>Entity Relationship</a:t>
            </a:r>
            <a:br>
              <a:rPr lang="en-US" sz="3600" dirty="0"/>
            </a:b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1"/>
          <p:cNvSpPr/>
          <p:nvPr/>
        </p:nvSpPr>
        <p:spPr>
          <a:xfrm>
            <a:off x="0" y="131600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txBox="1">
            <a:spLocks noGrp="1"/>
          </p:cNvSpPr>
          <p:nvPr>
            <p:ph type="ctrTitle"/>
          </p:nvPr>
        </p:nvSpPr>
        <p:spPr>
          <a:xfrm>
            <a:off x="311700" y="1316000"/>
            <a:ext cx="8520600" cy="1101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500" dirty="0">
                <a:solidFill>
                  <a:schemeClr val="bg1"/>
                </a:solidFill>
              </a:rPr>
              <a:t>Insights, Reports, and Dashboards</a:t>
            </a:r>
            <a:endParaRPr sz="35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Rectangle 3"/>
          <p:cNvSpPr/>
          <p:nvPr/>
        </p:nvSpPr>
        <p:spPr>
          <a:xfrm>
            <a:off x="3595723" y="0"/>
            <a:ext cx="4881384" cy="51435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Google Shape;61;p14"/>
          <p:cNvSpPr txBox="1">
            <a:spLocks noGrp="1"/>
          </p:cNvSpPr>
          <p:nvPr>
            <p:ph type="title"/>
          </p:nvPr>
        </p:nvSpPr>
        <p:spPr>
          <a:xfrm>
            <a:off x="265500" y="1233175"/>
            <a:ext cx="3295847" cy="1482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Agenda</a:t>
            </a:r>
            <a:endParaRPr dirty="0"/>
          </a:p>
        </p:txBody>
      </p:sp>
      <p:sp>
        <p:nvSpPr>
          <p:cNvPr id="62" name="Google Shape;62;p14"/>
          <p:cNvSpPr txBox="1">
            <a:spLocks noGrp="1"/>
          </p:cNvSpPr>
          <p:nvPr>
            <p:ph type="body" idx="2"/>
          </p:nvPr>
        </p:nvSpPr>
        <p:spPr>
          <a:xfrm>
            <a:off x="3607326" y="751576"/>
            <a:ext cx="4357472" cy="3695100"/>
          </a:xfrm>
          <a:prstGeom prst="rect">
            <a:avLst/>
          </a:prstGeom>
        </p:spPr>
        <p:txBody>
          <a:bodyPr spcFirstLastPara="1" wrap="square" lIns="91425" tIns="91425" rIns="91425" bIns="91425" anchor="ctr" anchorCtr="0">
            <a:normAutofit/>
          </a:bodyPr>
          <a:lstStyle/>
          <a:p>
            <a:pPr>
              <a:spcAft>
                <a:spcPts val="1200"/>
              </a:spcAft>
              <a:buFont typeface="Wingdings" pitchFamily="2" charset="2"/>
              <a:buChar char="q"/>
            </a:pPr>
            <a:endParaRPr lang="en" dirty="0"/>
          </a:p>
          <a:p>
            <a:pPr>
              <a:spcAft>
                <a:spcPts val="1200"/>
              </a:spcAft>
              <a:buFont typeface="Wingdings" pitchFamily="2" charset="2"/>
              <a:buChar char="q"/>
            </a:pPr>
            <a:r>
              <a:rPr lang="en" dirty="0"/>
              <a:t>Team Introduction</a:t>
            </a:r>
          </a:p>
          <a:p>
            <a:pPr>
              <a:spcAft>
                <a:spcPts val="1200"/>
              </a:spcAft>
              <a:buFont typeface="Wingdings" pitchFamily="2" charset="2"/>
              <a:buChar char="q"/>
            </a:pPr>
            <a:r>
              <a:rPr lang="en" dirty="0"/>
              <a:t>Executive Summary &amp; Research Objectives</a:t>
            </a:r>
          </a:p>
          <a:p>
            <a:pPr>
              <a:spcAft>
                <a:spcPts val="1200"/>
              </a:spcAft>
              <a:buFont typeface="Wingdings" pitchFamily="2" charset="2"/>
              <a:buChar char="q"/>
            </a:pPr>
            <a:r>
              <a:rPr lang="en" dirty="0"/>
              <a:t>Data Profile</a:t>
            </a:r>
            <a:endParaRPr lang="en" spc="8" dirty="0">
              <a:solidFill>
                <a:schemeClr val="tx1"/>
              </a:solidFill>
            </a:endParaRPr>
          </a:p>
          <a:p>
            <a:pPr>
              <a:spcAft>
                <a:spcPts val="1200"/>
              </a:spcAft>
              <a:buFont typeface="Wingdings" pitchFamily="2" charset="2"/>
              <a:buChar char="q"/>
            </a:pPr>
            <a:r>
              <a:rPr lang="en" dirty="0"/>
              <a:t>Database Design</a:t>
            </a:r>
            <a:endParaRPr dirty="0"/>
          </a:p>
          <a:p>
            <a:pPr>
              <a:spcAft>
                <a:spcPts val="1200"/>
              </a:spcAft>
              <a:buFont typeface="Wingdings" pitchFamily="2" charset="2"/>
              <a:buChar char="q"/>
            </a:pPr>
            <a:r>
              <a:rPr lang="en" dirty="0"/>
              <a:t>Reporting &amp; Insights</a:t>
            </a:r>
          </a:p>
          <a:p>
            <a:pPr>
              <a:spcAft>
                <a:spcPts val="1200"/>
              </a:spcAft>
              <a:buFont typeface="Wingdings" pitchFamily="2" charset="2"/>
              <a:buChar char="q"/>
            </a:pPr>
            <a:r>
              <a:rPr lang="en" dirty="0"/>
              <a:t>Reflection</a:t>
            </a:r>
            <a:endParaRPr dirty="0"/>
          </a:p>
          <a:p>
            <a:pPr marL="157480" lvl="0" indent="0" algn="l" rtl="0">
              <a:spcBef>
                <a:spcPts val="0"/>
              </a:spcBef>
              <a:spcAft>
                <a:spcPts val="0"/>
              </a:spcAft>
              <a:buSzPct val="100000"/>
              <a:buFont typeface="Wingdings" pitchFamily="2" charset="2"/>
              <a:buChar char="q"/>
            </a:pPr>
            <a:endParaRPr lang="e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58" name="slide2" descr="State Vaccination Dashboard">
            <a:extLst>
              <a:ext uri="{FF2B5EF4-FFF2-40B4-BE49-F238E27FC236}">
                <a16:creationId xmlns:a16="http://schemas.microsoft.com/office/drawing/2014/main" id="{BB4EEFBB-1212-4979-89C5-E9DFAC028331}"/>
              </a:ext>
            </a:extLst>
          </p:cNvPr>
          <p:cNvPicPr>
            <a:picLocks noChangeAspect="1"/>
          </p:cNvPicPr>
          <p:nvPr/>
        </p:nvPicPr>
        <p:blipFill>
          <a:blip r:embed="rId3">
            <a:extLst>
              <a:ext uri="{28A0092B-C50C-407E-A947-70E740481C1C}">
                <a14:useLocalDpi xmlns:a14="http://schemas.microsoft.com/office/drawing/2010/main" val="0"/>
              </a:ext>
            </a:extLst>
          </a:blip>
          <a:srcRect r="16747"/>
          <a:stretch>
            <a:fillRect/>
          </a:stretch>
        </p:blipFill>
        <p:spPr>
          <a:xfrm>
            <a:off x="4297680" y="1151959"/>
            <a:ext cx="4130040" cy="3968682"/>
          </a:xfrm>
          <a:prstGeom prst="rect">
            <a:avLst/>
          </a:prstGeom>
        </p:spPr>
      </p:pic>
      <p:sp>
        <p:nvSpPr>
          <p:cNvPr id="202" name="Google Shape;202;p32"/>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3" name="Google Shape;203;p32"/>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204" name="Google Shape;204;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Florida Case Study: Vaccinations</a:t>
            </a:r>
            <a:endParaRPr/>
          </a:p>
        </p:txBody>
      </p:sp>
      <p:sp>
        <p:nvSpPr>
          <p:cNvPr id="205" name="Google Shape;205;p32"/>
          <p:cNvSpPr txBox="1"/>
          <p:nvPr/>
        </p:nvSpPr>
        <p:spPr>
          <a:xfrm>
            <a:off x="5842525" y="1353950"/>
            <a:ext cx="311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06" name="Google Shape;206;p32"/>
          <p:cNvSpPr txBox="1"/>
          <p:nvPr/>
        </p:nvSpPr>
        <p:spPr>
          <a:xfrm>
            <a:off x="5808025" y="1302175"/>
            <a:ext cx="3003300" cy="363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07" name="Google Shape;207;p32"/>
          <p:cNvSpPr txBox="1"/>
          <p:nvPr/>
        </p:nvSpPr>
        <p:spPr>
          <a:xfrm>
            <a:off x="5626775" y="1319425"/>
            <a:ext cx="3072300" cy="33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5" name="Rounded Rectangle 14"/>
          <p:cNvSpPr/>
          <p:nvPr/>
        </p:nvSpPr>
        <p:spPr>
          <a:xfrm>
            <a:off x="6697980" y="2676144"/>
            <a:ext cx="463296" cy="36401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7955280" y="3746667"/>
            <a:ext cx="463296" cy="58154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4650663" y="4308165"/>
            <a:ext cx="590807" cy="31625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Elbow Connector 31"/>
          <p:cNvCxnSpPr>
            <a:stCxn id="46" idx="3"/>
            <a:endCxn id="15" idx="1"/>
          </p:cNvCxnSpPr>
          <p:nvPr/>
        </p:nvCxnSpPr>
        <p:spPr>
          <a:xfrm>
            <a:off x="2805076" y="2203498"/>
            <a:ext cx="3892904" cy="654655"/>
          </a:xfrm>
          <a:prstGeom prst="bentConnector3">
            <a:avLst>
              <a:gd name="adj1" fmla="val 5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50" idx="3"/>
            <a:endCxn id="17" idx="1"/>
          </p:cNvCxnSpPr>
          <p:nvPr/>
        </p:nvCxnSpPr>
        <p:spPr>
          <a:xfrm flipV="1">
            <a:off x="2840598" y="4037442"/>
            <a:ext cx="5114682" cy="713657"/>
          </a:xfrm>
          <a:prstGeom prst="bentConnector3">
            <a:avLst>
              <a:gd name="adj1" fmla="val 5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53" idx="3"/>
            <a:endCxn id="19" idx="1"/>
          </p:cNvCxnSpPr>
          <p:nvPr/>
        </p:nvCxnSpPr>
        <p:spPr>
          <a:xfrm>
            <a:off x="2834867" y="3532702"/>
            <a:ext cx="1815796" cy="933592"/>
          </a:xfrm>
          <a:prstGeom prst="bentConnector3">
            <a:avLst>
              <a:gd name="adj1" fmla="val 5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171879" y="1959429"/>
            <a:ext cx="2633197" cy="48813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i="1" dirty="0">
                <a:solidFill>
                  <a:schemeClr val="tx1"/>
                </a:solidFill>
              </a:rPr>
              <a:t>Relatively moderate vaccination rate</a:t>
            </a:r>
          </a:p>
        </p:txBody>
      </p:sp>
      <p:sp>
        <p:nvSpPr>
          <p:cNvPr id="50" name="Rounded Rectangle 49"/>
          <p:cNvSpPr/>
          <p:nvPr/>
        </p:nvSpPr>
        <p:spPr>
          <a:xfrm>
            <a:off x="207401" y="4507030"/>
            <a:ext cx="2633197" cy="48813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i="1" dirty="0">
                <a:solidFill>
                  <a:schemeClr val="tx1"/>
                </a:solidFill>
              </a:rPr>
              <a:t>Slowing down of vaccine deliveries</a:t>
            </a:r>
          </a:p>
        </p:txBody>
      </p:sp>
      <p:sp>
        <p:nvSpPr>
          <p:cNvPr id="53" name="Rounded Rectangle 52"/>
          <p:cNvSpPr/>
          <p:nvPr/>
        </p:nvSpPr>
        <p:spPr>
          <a:xfrm>
            <a:off x="201670" y="3288633"/>
            <a:ext cx="2633197" cy="48813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i="1" dirty="0">
                <a:solidFill>
                  <a:schemeClr val="tx1"/>
                </a:solidFill>
              </a:rPr>
              <a:t>High proportion of elderly received vaccines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3"/>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 name="Google Shape;214;p33"/>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3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Florida Case Study: Cases Trend</a:t>
            </a:r>
            <a:endParaRPr/>
          </a:p>
        </p:txBody>
      </p:sp>
      <p:sp>
        <p:nvSpPr>
          <p:cNvPr id="216" name="Google Shape;216;p33"/>
          <p:cNvSpPr txBox="1"/>
          <p:nvPr/>
        </p:nvSpPr>
        <p:spPr>
          <a:xfrm>
            <a:off x="5842525" y="1353950"/>
            <a:ext cx="311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17" name="Google Shape;217;p33"/>
          <p:cNvSpPr txBox="1"/>
          <p:nvPr/>
        </p:nvSpPr>
        <p:spPr>
          <a:xfrm>
            <a:off x="5808025" y="1302175"/>
            <a:ext cx="300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18" name="Google Shape;218;p33"/>
          <p:cNvSpPr txBox="1"/>
          <p:nvPr/>
        </p:nvSpPr>
        <p:spPr>
          <a:xfrm>
            <a:off x="5626775" y="1319425"/>
            <a:ext cx="307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1" name="slide3" descr="Cases Dashboard">
            <a:extLst>
              <a:ext uri="{FF2B5EF4-FFF2-40B4-BE49-F238E27FC236}">
                <a16:creationId xmlns:a16="http://schemas.microsoft.com/office/drawing/2014/main" id="{63755675-7C57-41B7-B3B4-831343482698}"/>
              </a:ext>
            </a:extLst>
          </p:cNvPr>
          <p:cNvPicPr>
            <a:picLocks noChangeAspect="1"/>
          </p:cNvPicPr>
          <p:nvPr/>
        </p:nvPicPr>
        <p:blipFill>
          <a:blip r:embed="rId3">
            <a:extLst>
              <a:ext uri="{28A0092B-C50C-407E-A947-70E740481C1C}">
                <a14:useLocalDpi xmlns:a14="http://schemas.microsoft.com/office/drawing/2010/main" val="0"/>
              </a:ext>
            </a:extLst>
          </a:blip>
          <a:srcRect r="3631"/>
          <a:stretch>
            <a:fillRect/>
          </a:stretch>
        </p:blipFill>
        <p:spPr>
          <a:xfrm>
            <a:off x="3202304" y="1147064"/>
            <a:ext cx="4814165" cy="3996436"/>
          </a:xfrm>
          <a:prstGeom prst="rect">
            <a:avLst/>
          </a:prstGeom>
        </p:spPr>
      </p:pic>
      <p:sp>
        <p:nvSpPr>
          <p:cNvPr id="12" name="Rounded Rectangle 11"/>
          <p:cNvSpPr/>
          <p:nvPr/>
        </p:nvSpPr>
        <p:spPr>
          <a:xfrm>
            <a:off x="3484880" y="1553694"/>
            <a:ext cx="4607560" cy="10746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p:cNvCxnSpPr>
            <a:stCxn id="14" idx="3"/>
            <a:endCxn id="12" idx="2"/>
          </p:cNvCxnSpPr>
          <p:nvPr/>
        </p:nvCxnSpPr>
        <p:spPr>
          <a:xfrm flipV="1">
            <a:off x="2798201" y="1661160"/>
            <a:ext cx="2990459" cy="304514"/>
          </a:xfrm>
          <a:prstGeom prst="bent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65004" y="1721605"/>
            <a:ext cx="2633197" cy="48813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i="1" dirty="0">
                <a:solidFill>
                  <a:schemeClr val="tx1"/>
                </a:solidFill>
              </a:rPr>
              <a:t>Consistently high number </a:t>
            </a:r>
            <a:r>
              <a:rPr lang="en-US" sz="1300" b="1" i="1">
                <a:solidFill>
                  <a:schemeClr val="tx1"/>
                </a:solidFill>
              </a:rPr>
              <a:t>of cases</a:t>
            </a:r>
            <a:endParaRPr lang="en-US" sz="1300" b="1" i="1" dirty="0">
              <a:solidFill>
                <a:schemeClr val="tx1"/>
              </a:solidFill>
            </a:endParaRPr>
          </a:p>
        </p:txBody>
      </p:sp>
      <p:sp>
        <p:nvSpPr>
          <p:cNvPr id="16" name="Rounded Rectangle 15"/>
          <p:cNvSpPr/>
          <p:nvPr/>
        </p:nvSpPr>
        <p:spPr>
          <a:xfrm>
            <a:off x="3477260" y="2064234"/>
            <a:ext cx="4607560" cy="10746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Elbow Connector 12"/>
          <p:cNvCxnSpPr>
            <a:stCxn id="18" idx="3"/>
            <a:endCxn id="16" idx="1"/>
          </p:cNvCxnSpPr>
          <p:nvPr/>
        </p:nvCxnSpPr>
        <p:spPr>
          <a:xfrm flipV="1">
            <a:off x="2790581" y="2117967"/>
            <a:ext cx="686679" cy="1524393"/>
          </a:xfrm>
          <a:prstGeom prst="bentConnector3">
            <a:avLst>
              <a:gd name="adj1" fmla="val 5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157384" y="3009900"/>
            <a:ext cx="2633197" cy="126492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i="1" dirty="0">
                <a:solidFill>
                  <a:schemeClr val="tx1"/>
                </a:solidFill>
              </a:rPr>
              <a:t>Other regions like California, New York and Jersey have experienced larger declines in case rates from historically high levels</a:t>
            </a:r>
          </a:p>
        </p:txBody>
      </p:sp>
      <p:sp>
        <p:nvSpPr>
          <p:cNvPr id="22" name="Rounded Rectangle 21"/>
          <p:cNvSpPr/>
          <p:nvPr/>
        </p:nvSpPr>
        <p:spPr>
          <a:xfrm>
            <a:off x="3492500" y="2254734"/>
            <a:ext cx="4607560" cy="10746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3492500" y="2955774"/>
            <a:ext cx="4607560" cy="10746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12"/>
          <p:cNvCxnSpPr>
            <a:stCxn id="18" idx="3"/>
            <a:endCxn id="22" idx="1"/>
          </p:cNvCxnSpPr>
          <p:nvPr/>
        </p:nvCxnSpPr>
        <p:spPr>
          <a:xfrm flipV="1">
            <a:off x="2790581" y="2308467"/>
            <a:ext cx="701919" cy="1333893"/>
          </a:xfrm>
          <a:prstGeom prst="bentConnector3">
            <a:avLst>
              <a:gd name="adj1" fmla="val 5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12"/>
          <p:cNvCxnSpPr>
            <a:stCxn id="18" idx="3"/>
            <a:endCxn id="23" idx="1"/>
          </p:cNvCxnSpPr>
          <p:nvPr/>
        </p:nvCxnSpPr>
        <p:spPr>
          <a:xfrm flipV="1">
            <a:off x="2790581" y="3009507"/>
            <a:ext cx="701919" cy="632853"/>
          </a:xfrm>
          <a:prstGeom prst="bentConnector3">
            <a:avLst>
              <a:gd name="adj1" fmla="val 5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4"/>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5" name="Google Shape;225;p34"/>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226" name="Google Shape;226;p3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Florida Case Study: Non-Vaccinated Overview</a:t>
            </a:r>
            <a:endParaRPr/>
          </a:p>
        </p:txBody>
      </p:sp>
      <p:sp>
        <p:nvSpPr>
          <p:cNvPr id="227" name="Google Shape;227;p34"/>
          <p:cNvSpPr txBox="1"/>
          <p:nvPr/>
        </p:nvSpPr>
        <p:spPr>
          <a:xfrm>
            <a:off x="5842525" y="1353950"/>
            <a:ext cx="311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28" name="Google Shape;228;p34"/>
          <p:cNvSpPr txBox="1"/>
          <p:nvPr/>
        </p:nvSpPr>
        <p:spPr>
          <a:xfrm>
            <a:off x="5808025" y="1302175"/>
            <a:ext cx="300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29" name="Google Shape;229;p34"/>
          <p:cNvSpPr txBox="1"/>
          <p:nvPr/>
        </p:nvSpPr>
        <p:spPr>
          <a:xfrm>
            <a:off x="5626775" y="1319425"/>
            <a:ext cx="307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1" name="slide4" descr="Non Vaccinated Dashboard_1">
            <a:extLst>
              <a:ext uri="{FF2B5EF4-FFF2-40B4-BE49-F238E27FC236}">
                <a16:creationId xmlns:a16="http://schemas.microsoft.com/office/drawing/2014/main" id="{B883343D-CF83-490A-AD78-2461F7499FC1}"/>
              </a:ext>
            </a:extLst>
          </p:cNvPr>
          <p:cNvPicPr>
            <a:picLocks noChangeAspect="1"/>
          </p:cNvPicPr>
          <p:nvPr/>
        </p:nvPicPr>
        <p:blipFill>
          <a:blip r:embed="rId3">
            <a:extLst>
              <a:ext uri="{28A0092B-C50C-407E-A947-70E740481C1C}">
                <a14:useLocalDpi xmlns:a14="http://schemas.microsoft.com/office/drawing/2010/main" val="0"/>
              </a:ext>
            </a:extLst>
          </a:blip>
          <a:srcRect r="19158"/>
          <a:stretch>
            <a:fillRect/>
          </a:stretch>
        </p:blipFill>
        <p:spPr>
          <a:xfrm>
            <a:off x="3321050" y="1160780"/>
            <a:ext cx="4024630" cy="3982720"/>
          </a:xfrm>
          <a:prstGeom prst="rect">
            <a:avLst/>
          </a:prstGeom>
        </p:spPr>
      </p:pic>
      <p:cxnSp>
        <p:nvCxnSpPr>
          <p:cNvPr id="12" name="Elbow Connector 11"/>
          <p:cNvCxnSpPr>
            <a:stCxn id="13" idx="3"/>
            <a:endCxn id="14" idx="1"/>
          </p:cNvCxnSpPr>
          <p:nvPr/>
        </p:nvCxnSpPr>
        <p:spPr>
          <a:xfrm>
            <a:off x="1931928" y="3135086"/>
            <a:ext cx="1134404" cy="1103467"/>
          </a:xfrm>
          <a:prstGeom prst="bentConnector3">
            <a:avLst>
              <a:gd name="adj1" fmla="val 5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10003" y="2371940"/>
            <a:ext cx="1821925" cy="152629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i="1" dirty="0">
                <a:solidFill>
                  <a:schemeClr val="tx1"/>
                </a:solidFill>
              </a:rPr>
              <a:t>Reasons for not getting vaccinated involve trust of vaccines and government</a:t>
            </a:r>
          </a:p>
        </p:txBody>
      </p:sp>
      <p:sp>
        <p:nvSpPr>
          <p:cNvPr id="14" name="Left Brace 13"/>
          <p:cNvSpPr/>
          <p:nvPr/>
        </p:nvSpPr>
        <p:spPr>
          <a:xfrm>
            <a:off x="3066332" y="3602598"/>
            <a:ext cx="151255" cy="1271910"/>
          </a:xfrm>
          <a:prstGeom prst="leftBrace">
            <a:avLst>
              <a:gd name="adj1" fmla="val 8388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5"/>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6" name="Google Shape;236;p35"/>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237" name="Google Shape;237;p35"/>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700" dirty="0"/>
              <a:t>Florida Case Study: Not Vaccinated by Demographic</a:t>
            </a:r>
            <a:endParaRPr sz="2700" dirty="0"/>
          </a:p>
        </p:txBody>
      </p:sp>
      <p:sp>
        <p:nvSpPr>
          <p:cNvPr id="238" name="Google Shape;238;p35"/>
          <p:cNvSpPr txBox="1"/>
          <p:nvPr/>
        </p:nvSpPr>
        <p:spPr>
          <a:xfrm>
            <a:off x="5842525" y="1353950"/>
            <a:ext cx="311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39" name="Google Shape;239;p35"/>
          <p:cNvSpPr txBox="1"/>
          <p:nvPr/>
        </p:nvSpPr>
        <p:spPr>
          <a:xfrm>
            <a:off x="5808025" y="1302175"/>
            <a:ext cx="300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40" name="Google Shape;240;p35"/>
          <p:cNvSpPr txBox="1"/>
          <p:nvPr/>
        </p:nvSpPr>
        <p:spPr>
          <a:xfrm>
            <a:off x="5626775" y="1319425"/>
            <a:ext cx="307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1" name="slide5" descr="Non Vaccinated Dashboard_2">
            <a:extLst>
              <a:ext uri="{FF2B5EF4-FFF2-40B4-BE49-F238E27FC236}">
                <a16:creationId xmlns:a16="http://schemas.microsoft.com/office/drawing/2014/main" id="{C296B91F-7E99-4464-85E3-A876E864C328}"/>
              </a:ext>
            </a:extLst>
          </p:cNvPr>
          <p:cNvPicPr>
            <a:picLocks noChangeAspect="1"/>
          </p:cNvPicPr>
          <p:nvPr/>
        </p:nvPicPr>
        <p:blipFill>
          <a:blip r:embed="rId3">
            <a:extLst>
              <a:ext uri="{28A0092B-C50C-407E-A947-70E740481C1C}">
                <a14:useLocalDpi xmlns:a14="http://schemas.microsoft.com/office/drawing/2010/main" val="0"/>
              </a:ext>
            </a:extLst>
          </a:blip>
          <a:srcRect r="16968" b="20767"/>
          <a:stretch>
            <a:fillRect/>
          </a:stretch>
        </p:blipFill>
        <p:spPr>
          <a:xfrm>
            <a:off x="2123440" y="1168399"/>
            <a:ext cx="5077460" cy="3876121"/>
          </a:xfrm>
          <a:prstGeom prst="rect">
            <a:avLst/>
          </a:prstGeom>
        </p:spPr>
      </p:pic>
      <p:sp>
        <p:nvSpPr>
          <p:cNvPr id="12" name="Rounded Rectangle 11"/>
          <p:cNvSpPr/>
          <p:nvPr/>
        </p:nvSpPr>
        <p:spPr>
          <a:xfrm>
            <a:off x="3140128" y="1912997"/>
            <a:ext cx="1060612" cy="100895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p:cNvCxnSpPr>
            <a:stCxn id="14" idx="3"/>
            <a:endCxn id="12" idx="1"/>
          </p:cNvCxnSpPr>
          <p:nvPr/>
        </p:nvCxnSpPr>
        <p:spPr>
          <a:xfrm>
            <a:off x="2805076" y="2203498"/>
            <a:ext cx="335052" cy="213978"/>
          </a:xfrm>
          <a:prstGeom prst="bentConnector3">
            <a:avLst>
              <a:gd name="adj1" fmla="val 5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71879" y="1959429"/>
            <a:ext cx="2633197" cy="48813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i="1" dirty="0">
                <a:solidFill>
                  <a:schemeClr val="tx1"/>
                </a:solidFill>
              </a:rPr>
              <a:t>Dichotomy of vaccinations compared to income levels</a:t>
            </a:r>
          </a:p>
        </p:txBody>
      </p:sp>
      <p:sp>
        <p:nvSpPr>
          <p:cNvPr id="18" name="Rounded Rectangle 17"/>
          <p:cNvSpPr/>
          <p:nvPr/>
        </p:nvSpPr>
        <p:spPr>
          <a:xfrm>
            <a:off x="3388781" y="4180114"/>
            <a:ext cx="3713288" cy="13836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Elbow Connector 18"/>
          <p:cNvCxnSpPr>
            <a:stCxn id="20" idx="3"/>
            <a:endCxn id="18" idx="1"/>
          </p:cNvCxnSpPr>
          <p:nvPr/>
        </p:nvCxnSpPr>
        <p:spPr>
          <a:xfrm flipV="1">
            <a:off x="2035056" y="4249296"/>
            <a:ext cx="1353725" cy="65457"/>
          </a:xfrm>
          <a:prstGeom prst="bentConnector3">
            <a:avLst>
              <a:gd name="adj1" fmla="val 5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158128" y="3686246"/>
            <a:ext cx="1876928" cy="125701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i="1" dirty="0">
                <a:solidFill>
                  <a:schemeClr val="tx1"/>
                </a:solidFill>
              </a:rPr>
              <a:t>Largest number of non-vaccinated individuals are young adults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66C788-8284-4EDC-B552-B759E84A60FE}"/>
              </a:ext>
            </a:extLst>
          </p:cNvPr>
          <p:cNvPicPr>
            <a:picLocks noChangeAspect="1"/>
          </p:cNvPicPr>
          <p:nvPr/>
        </p:nvPicPr>
        <p:blipFill rotWithShape="1">
          <a:blip r:embed="rId3"/>
          <a:srcRect l="1700" b="1513"/>
          <a:stretch/>
        </p:blipFill>
        <p:spPr>
          <a:xfrm>
            <a:off x="2690614" y="-1451"/>
            <a:ext cx="6462012" cy="5144941"/>
          </a:xfrm>
          <a:prstGeom prst="rect">
            <a:avLst/>
          </a:prstGeom>
        </p:spPr>
      </p:pic>
      <p:sp>
        <p:nvSpPr>
          <p:cNvPr id="9" name="TextBox 8">
            <a:extLst>
              <a:ext uri="{FF2B5EF4-FFF2-40B4-BE49-F238E27FC236}">
                <a16:creationId xmlns:a16="http://schemas.microsoft.com/office/drawing/2014/main" id="{A6F778AC-BB61-4ABD-B2C8-0DA3DCDB8908}"/>
              </a:ext>
            </a:extLst>
          </p:cNvPr>
          <p:cNvSpPr txBox="1"/>
          <p:nvPr/>
        </p:nvSpPr>
        <p:spPr>
          <a:xfrm>
            <a:off x="850650" y="841875"/>
            <a:ext cx="1679367" cy="3459730"/>
          </a:xfrm>
          <a:prstGeom prst="rect">
            <a:avLst/>
          </a:prstGeom>
          <a:noFill/>
        </p:spPr>
        <p:txBody>
          <a:bodyPr wrap="square" rtlCol="0" anchor="ctr">
            <a:spAutoFit/>
          </a:bodyPr>
          <a:lstStyle/>
          <a:p>
            <a:r>
              <a:rPr lang="en-US" sz="3200" spc="-50" dirty="0"/>
              <a:t>New Covid Cases v. Events</a:t>
            </a:r>
            <a:br>
              <a:rPr lang="en-US" sz="1100" spc="-50" dirty="0"/>
            </a:br>
            <a:br>
              <a:rPr lang="en-US" sz="1100" spc="-50" dirty="0"/>
            </a:br>
            <a:r>
              <a:rPr lang="en-US" sz="1100" spc="-50" dirty="0">
                <a:solidFill>
                  <a:schemeClr val="tx2"/>
                </a:solidFill>
              </a:rPr>
              <a:t>View of Demonstrations and Covid-19 metrics</a:t>
            </a:r>
          </a:p>
          <a:p>
            <a:endParaRPr lang="en-US" sz="1100" spc="-50" dirty="0">
              <a:solidFill>
                <a:schemeClr val="tx2"/>
              </a:solidFill>
            </a:endParaRPr>
          </a:p>
          <a:p>
            <a:pPr marL="91440" indent="-91440">
              <a:lnSpc>
                <a:spcPct val="120000"/>
              </a:lnSpc>
              <a:buFont typeface="Arial" panose="020B0604020202020204" pitchFamily="34" charset="0"/>
              <a:buChar char="•"/>
            </a:pPr>
            <a:r>
              <a:rPr lang="en-US" sz="900" i="1" dirty="0"/>
              <a:t>Filter by State, County, or CSA</a:t>
            </a:r>
          </a:p>
          <a:p>
            <a:pPr marL="91440" indent="-91440">
              <a:lnSpc>
                <a:spcPct val="120000"/>
              </a:lnSpc>
              <a:buFont typeface="Arial" panose="020B0604020202020204" pitchFamily="34" charset="0"/>
              <a:buChar char="•"/>
            </a:pPr>
            <a:r>
              <a:rPr lang="en-US" sz="900" i="1" dirty="0"/>
              <a:t>Isolate event types, time periods, event purpose</a:t>
            </a:r>
          </a:p>
        </p:txBody>
      </p:sp>
      <p:sp>
        <p:nvSpPr>
          <p:cNvPr id="10" name="Rectangle 9">
            <a:extLst>
              <a:ext uri="{FF2B5EF4-FFF2-40B4-BE49-F238E27FC236}">
                <a16:creationId xmlns:a16="http://schemas.microsoft.com/office/drawing/2014/main" id="{980DA45B-20C6-408C-9614-E902DC5B217B}"/>
              </a:ext>
            </a:extLst>
          </p:cNvPr>
          <p:cNvSpPr/>
          <p:nvPr/>
        </p:nvSpPr>
        <p:spPr>
          <a:xfrm>
            <a:off x="0" y="0"/>
            <a:ext cx="685800" cy="5143500"/>
          </a:xfrm>
          <a:prstGeom prst="rect">
            <a:avLst/>
          </a:prstGeom>
          <a:solidFill>
            <a:srgbClr val="35353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2939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429CAA8-474C-4D66-9899-747F7ED62433}"/>
              </a:ext>
            </a:extLst>
          </p:cNvPr>
          <p:cNvPicPr>
            <a:picLocks noChangeAspect="1"/>
          </p:cNvPicPr>
          <p:nvPr/>
        </p:nvPicPr>
        <p:blipFill>
          <a:blip r:embed="rId3"/>
          <a:stretch>
            <a:fillRect/>
          </a:stretch>
        </p:blipFill>
        <p:spPr>
          <a:xfrm>
            <a:off x="2694868" y="0"/>
            <a:ext cx="6462011" cy="5143500"/>
          </a:xfrm>
          <a:prstGeom prst="rect">
            <a:avLst/>
          </a:prstGeom>
        </p:spPr>
      </p:pic>
      <p:sp>
        <p:nvSpPr>
          <p:cNvPr id="14" name="TextBox 13">
            <a:extLst>
              <a:ext uri="{FF2B5EF4-FFF2-40B4-BE49-F238E27FC236}">
                <a16:creationId xmlns:a16="http://schemas.microsoft.com/office/drawing/2014/main" id="{EC6D0DB3-68C6-426B-AC73-6BF88F553321}"/>
              </a:ext>
            </a:extLst>
          </p:cNvPr>
          <p:cNvSpPr txBox="1"/>
          <p:nvPr/>
        </p:nvSpPr>
        <p:spPr>
          <a:xfrm>
            <a:off x="850650" y="948218"/>
            <a:ext cx="1679367" cy="3247043"/>
          </a:xfrm>
          <a:prstGeom prst="rect">
            <a:avLst/>
          </a:prstGeom>
          <a:noFill/>
        </p:spPr>
        <p:txBody>
          <a:bodyPr wrap="square" rtlCol="0" anchor="ctr">
            <a:spAutoFit/>
          </a:bodyPr>
          <a:lstStyle/>
          <a:p>
            <a:r>
              <a:rPr lang="en-US" sz="3200" spc="-50" dirty="0"/>
              <a:t>New Covid Cases v. Events</a:t>
            </a:r>
            <a:br>
              <a:rPr lang="en-US" sz="1100" spc="-50" dirty="0"/>
            </a:br>
            <a:br>
              <a:rPr lang="en-US" sz="1100" spc="-50" dirty="0"/>
            </a:br>
            <a:r>
              <a:rPr lang="en-US" sz="1100" spc="-50" dirty="0">
                <a:solidFill>
                  <a:schemeClr val="tx2"/>
                </a:solidFill>
              </a:rPr>
              <a:t>View Covid-19 metrics and Demonstrations by Political Affiliation</a:t>
            </a:r>
          </a:p>
          <a:p>
            <a:endParaRPr lang="en-US" sz="1100" spc="-50" dirty="0">
              <a:solidFill>
                <a:schemeClr val="tx2"/>
              </a:solidFill>
            </a:endParaRPr>
          </a:p>
          <a:p>
            <a:pPr marL="171450" indent="-171450">
              <a:buFont typeface="Arial" panose="020B0604020202020204" pitchFamily="34" charset="0"/>
              <a:buChar char="•"/>
            </a:pPr>
            <a:r>
              <a:rPr lang="en-US" sz="1050" i="1" dirty="0"/>
              <a:t>Filter by State, County, or CSA</a:t>
            </a:r>
          </a:p>
        </p:txBody>
      </p:sp>
      <p:sp>
        <p:nvSpPr>
          <p:cNvPr id="17" name="Rectangle 16">
            <a:extLst>
              <a:ext uri="{FF2B5EF4-FFF2-40B4-BE49-F238E27FC236}">
                <a16:creationId xmlns:a16="http://schemas.microsoft.com/office/drawing/2014/main" id="{6BEAB112-3C6A-47A7-BBBC-B42440757910}"/>
              </a:ext>
            </a:extLst>
          </p:cNvPr>
          <p:cNvSpPr/>
          <p:nvPr/>
        </p:nvSpPr>
        <p:spPr>
          <a:xfrm>
            <a:off x="0" y="0"/>
            <a:ext cx="685800" cy="5143500"/>
          </a:xfrm>
          <a:prstGeom prst="rect">
            <a:avLst/>
          </a:prstGeom>
          <a:solidFill>
            <a:srgbClr val="35353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442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E05CD1-4DBF-4BE9-BED1-9AACE735DB02}"/>
              </a:ext>
            </a:extLst>
          </p:cNvPr>
          <p:cNvSpPr/>
          <p:nvPr/>
        </p:nvSpPr>
        <p:spPr>
          <a:xfrm>
            <a:off x="0" y="0"/>
            <a:ext cx="685800" cy="5143500"/>
          </a:xfrm>
          <a:prstGeom prst="rect">
            <a:avLst/>
          </a:prstGeom>
          <a:solidFill>
            <a:srgbClr val="35353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490D886-61FB-4622-9AD4-C7D1F296C653}"/>
              </a:ext>
            </a:extLst>
          </p:cNvPr>
          <p:cNvPicPr>
            <a:picLocks noChangeAspect="1"/>
          </p:cNvPicPr>
          <p:nvPr/>
        </p:nvPicPr>
        <p:blipFill>
          <a:blip r:embed="rId3"/>
          <a:stretch>
            <a:fillRect/>
          </a:stretch>
        </p:blipFill>
        <p:spPr>
          <a:xfrm>
            <a:off x="2785119" y="-11"/>
            <a:ext cx="6376133" cy="5143500"/>
          </a:xfrm>
          <a:prstGeom prst="rect">
            <a:avLst/>
          </a:prstGeom>
        </p:spPr>
      </p:pic>
      <p:sp>
        <p:nvSpPr>
          <p:cNvPr id="11" name="TextBox 10">
            <a:extLst>
              <a:ext uri="{FF2B5EF4-FFF2-40B4-BE49-F238E27FC236}">
                <a16:creationId xmlns:a16="http://schemas.microsoft.com/office/drawing/2014/main" id="{2BBF065A-285E-4D24-9913-8D06000155CA}"/>
              </a:ext>
            </a:extLst>
          </p:cNvPr>
          <p:cNvSpPr txBox="1"/>
          <p:nvPr/>
        </p:nvSpPr>
        <p:spPr>
          <a:xfrm>
            <a:off x="894184" y="387904"/>
            <a:ext cx="1679367" cy="4367671"/>
          </a:xfrm>
          <a:prstGeom prst="rect">
            <a:avLst/>
          </a:prstGeom>
          <a:noFill/>
        </p:spPr>
        <p:txBody>
          <a:bodyPr wrap="square" rtlCol="0" anchor="ctr">
            <a:spAutoFit/>
          </a:bodyPr>
          <a:lstStyle/>
          <a:p>
            <a:r>
              <a:rPr lang="en-US" sz="3200" spc="-50" dirty="0"/>
              <a:t>New Covid Cases v. Events</a:t>
            </a:r>
            <a:br>
              <a:rPr lang="en-US" sz="1100" spc="-50" dirty="0"/>
            </a:br>
            <a:br>
              <a:rPr lang="en-US" sz="1100" spc="-50" dirty="0"/>
            </a:br>
            <a:r>
              <a:rPr lang="en-US" sz="1100" spc="-50" dirty="0"/>
              <a:t>County Level V</a:t>
            </a:r>
            <a:r>
              <a:rPr lang="en-US" sz="1100" spc="-50" dirty="0">
                <a:solidFill>
                  <a:schemeClr val="tx2"/>
                </a:solidFill>
              </a:rPr>
              <a:t>iew of the </a:t>
            </a:r>
            <a:r>
              <a:rPr lang="en-US" sz="1100" spc="-50" dirty="0"/>
              <a:t>Number of Events and New Cases</a:t>
            </a:r>
          </a:p>
          <a:p>
            <a:endParaRPr lang="en-US" sz="1100" spc="-50" dirty="0">
              <a:solidFill>
                <a:schemeClr val="tx2"/>
              </a:solidFill>
            </a:endParaRPr>
          </a:p>
          <a:p>
            <a:pPr marL="91440" indent="-91440">
              <a:lnSpc>
                <a:spcPct val="120000"/>
              </a:lnSpc>
              <a:buFont typeface="Arial" panose="020B0604020202020204" pitchFamily="34" charset="0"/>
              <a:buChar char="•"/>
            </a:pPr>
            <a:r>
              <a:rPr lang="en-US" sz="900" i="1" dirty="0"/>
              <a:t>Color scale of average new cases per 100k</a:t>
            </a:r>
          </a:p>
          <a:p>
            <a:pPr marL="91440" indent="-91440">
              <a:lnSpc>
                <a:spcPct val="120000"/>
              </a:lnSpc>
              <a:buFont typeface="Arial" panose="020B0604020202020204" pitchFamily="34" charset="0"/>
              <a:buChar char="•"/>
            </a:pPr>
            <a:r>
              <a:rPr lang="en-US" sz="900" i="1" dirty="0"/>
              <a:t>Overlay of number of events in county </a:t>
            </a:r>
          </a:p>
          <a:p>
            <a:pPr marL="91440" indent="-91440">
              <a:lnSpc>
                <a:spcPct val="120000"/>
              </a:lnSpc>
              <a:buFont typeface="Arial" panose="020B0604020202020204" pitchFamily="34" charset="0"/>
              <a:buChar char="•"/>
            </a:pPr>
            <a:r>
              <a:rPr lang="en-US" sz="900" i="1" dirty="0"/>
              <a:t>Filter by State, County, or CSA</a:t>
            </a:r>
          </a:p>
          <a:p>
            <a:pPr marL="91440" indent="-91440">
              <a:lnSpc>
                <a:spcPct val="120000"/>
              </a:lnSpc>
              <a:buFont typeface="Arial" panose="020B0604020202020204" pitchFamily="34" charset="0"/>
              <a:buChar char="•"/>
            </a:pPr>
            <a:r>
              <a:rPr lang="en-US" sz="900" i="1" dirty="0"/>
              <a:t>Isolate event types, time periods, event purpose</a:t>
            </a:r>
          </a:p>
        </p:txBody>
      </p:sp>
    </p:spTree>
    <p:extLst>
      <p:ext uri="{BB962C8B-B14F-4D97-AF65-F5344CB8AC3E}">
        <p14:creationId xmlns:p14="http://schemas.microsoft.com/office/powerpoint/2010/main" val="1826820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6"/>
          <p:cNvSpPr/>
          <p:nvPr/>
        </p:nvSpPr>
        <p:spPr>
          <a:xfrm>
            <a:off x="-10050" y="131600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47" name="Google Shape;247;p36"/>
          <p:cNvSpPr txBox="1">
            <a:spLocks noGrp="1"/>
          </p:cNvSpPr>
          <p:nvPr>
            <p:ph type="ctrTitle"/>
          </p:nvPr>
        </p:nvSpPr>
        <p:spPr>
          <a:xfrm>
            <a:off x="311700" y="1316000"/>
            <a:ext cx="8520600" cy="1101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500" dirty="0">
                <a:solidFill>
                  <a:schemeClr val="bg1"/>
                </a:solidFill>
              </a:rPr>
              <a:t>Recommendations &amp; Lessons Learned</a:t>
            </a:r>
            <a:endParaRPr sz="3500"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78;p40">
            <a:extLst>
              <a:ext uri="{FF2B5EF4-FFF2-40B4-BE49-F238E27FC236}">
                <a16:creationId xmlns:a16="http://schemas.microsoft.com/office/drawing/2014/main" id="{F5C7FC74-C918-400D-AD10-D1286F746B7B}"/>
              </a:ext>
            </a:extLst>
          </p:cNvPr>
          <p:cNvSpPr/>
          <p:nvPr/>
        </p:nvSpPr>
        <p:spPr>
          <a:xfrm>
            <a:off x="0" y="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7649F4F7-33F0-4BD6-91D4-D093AC95AEA2}"/>
              </a:ext>
            </a:extLst>
          </p:cNvPr>
          <p:cNvSpPr>
            <a:spLocks noGrp="1"/>
          </p:cNvSpPr>
          <p:nvPr>
            <p:ph type="title"/>
          </p:nvPr>
        </p:nvSpPr>
        <p:spPr/>
        <p:txBody>
          <a:bodyPr anchor="ctr"/>
          <a:lstStyle/>
          <a:p>
            <a:r>
              <a:rPr lang="en-US" dirty="0"/>
              <a:t>Recommendations</a:t>
            </a:r>
          </a:p>
        </p:txBody>
      </p:sp>
      <p:sp>
        <p:nvSpPr>
          <p:cNvPr id="3" name="Content Placeholder 2">
            <a:extLst>
              <a:ext uri="{FF2B5EF4-FFF2-40B4-BE49-F238E27FC236}">
                <a16:creationId xmlns:a16="http://schemas.microsoft.com/office/drawing/2014/main" id="{CABD8312-6012-4D9C-BF9A-D10C80BC9A21}"/>
              </a:ext>
            </a:extLst>
          </p:cNvPr>
          <p:cNvSpPr>
            <a:spLocks noGrp="1"/>
          </p:cNvSpPr>
          <p:nvPr>
            <p:ph idx="1"/>
          </p:nvPr>
        </p:nvSpPr>
        <p:spPr>
          <a:xfrm>
            <a:off x="611868" y="1268492"/>
            <a:ext cx="7239996" cy="3616440"/>
          </a:xfrm>
        </p:spPr>
        <p:txBody>
          <a:bodyPr>
            <a:noAutofit/>
          </a:bodyPr>
          <a:lstStyle/>
          <a:p>
            <a:pPr>
              <a:lnSpc>
                <a:spcPct val="120000"/>
              </a:lnSpc>
              <a:spcBef>
                <a:spcPts val="0"/>
              </a:spcBef>
            </a:pPr>
            <a:r>
              <a:rPr lang="en-US" dirty="0"/>
              <a:t>Incorporate additional data sources</a:t>
            </a:r>
          </a:p>
          <a:p>
            <a:pPr lvl="1">
              <a:lnSpc>
                <a:spcPct val="120000"/>
              </a:lnSpc>
              <a:spcBef>
                <a:spcPts val="0"/>
              </a:spcBef>
            </a:pPr>
            <a:r>
              <a:rPr lang="en-US" sz="1050" dirty="0"/>
              <a:t>Complete Covid-19 case data: Access to CDC Restricted Access Case Surveillance datasets</a:t>
            </a:r>
          </a:p>
          <a:p>
            <a:pPr lvl="1">
              <a:lnSpc>
                <a:spcPct val="120000"/>
              </a:lnSpc>
              <a:spcBef>
                <a:spcPts val="0"/>
              </a:spcBef>
            </a:pPr>
            <a:r>
              <a:rPr lang="en-US" sz="1050" dirty="0"/>
              <a:t>Additional Covid-19 datasets: hospitalization and testing statistics</a:t>
            </a:r>
          </a:p>
          <a:p>
            <a:pPr lvl="1">
              <a:lnSpc>
                <a:spcPct val="120000"/>
              </a:lnSpc>
              <a:spcBef>
                <a:spcPts val="0"/>
              </a:spcBef>
            </a:pPr>
            <a:r>
              <a:rPr lang="en-US" sz="1050" dirty="0"/>
              <a:t>Additional Census ACS characteristics: Education {schooling online v. in-person}, transportation</a:t>
            </a:r>
          </a:p>
          <a:p>
            <a:pPr lvl="1">
              <a:lnSpc>
                <a:spcPct val="120000"/>
              </a:lnSpc>
              <a:spcBef>
                <a:spcPts val="0"/>
              </a:spcBef>
            </a:pPr>
            <a:r>
              <a:rPr lang="en-US" sz="1050" dirty="0"/>
              <a:t>Additional Census Household Pulse Survey tables with generic HHP survey ingestion system</a:t>
            </a:r>
          </a:p>
          <a:p>
            <a:pPr lvl="1">
              <a:lnSpc>
                <a:spcPct val="120000"/>
              </a:lnSpc>
              <a:spcBef>
                <a:spcPts val="0"/>
              </a:spcBef>
            </a:pPr>
            <a:r>
              <a:rPr lang="en-US" sz="1050" dirty="0"/>
              <a:t>Additional types of public gatherings, i.e., concerts, sporting events</a:t>
            </a:r>
          </a:p>
          <a:p>
            <a:pPr lvl="2">
              <a:lnSpc>
                <a:spcPct val="120000"/>
              </a:lnSpc>
              <a:spcBef>
                <a:spcPts val="0"/>
              </a:spcBef>
            </a:pPr>
            <a:r>
              <a:rPr lang="en-US" dirty="0"/>
              <a:t>Alternatively: general mobility (foot traffic) datasets (e.g., </a:t>
            </a:r>
            <a:r>
              <a:rPr lang="en-US" dirty="0" err="1"/>
              <a:t>SafeGraph</a:t>
            </a:r>
            <a:r>
              <a:rPr lang="en-US" dirty="0"/>
              <a:t>) instead of demonstrations</a:t>
            </a:r>
          </a:p>
          <a:p>
            <a:pPr lvl="1">
              <a:lnSpc>
                <a:spcPct val="120000"/>
              </a:lnSpc>
              <a:spcBef>
                <a:spcPts val="0"/>
              </a:spcBef>
            </a:pPr>
            <a:r>
              <a:rPr lang="en-US" sz="1050" dirty="0"/>
              <a:t>Public sentiment: social listening / media and news coverage</a:t>
            </a:r>
          </a:p>
          <a:p>
            <a:pPr lvl="1">
              <a:lnSpc>
                <a:spcPct val="120000"/>
              </a:lnSpc>
              <a:spcBef>
                <a:spcPts val="0"/>
              </a:spcBef>
            </a:pPr>
            <a:r>
              <a:rPr lang="en-US" sz="1050" dirty="0"/>
              <a:t>Political factors: Election and political valence data</a:t>
            </a:r>
          </a:p>
          <a:p>
            <a:pPr>
              <a:lnSpc>
                <a:spcPct val="120000"/>
              </a:lnSpc>
              <a:spcBef>
                <a:spcPts val="0"/>
              </a:spcBef>
            </a:pPr>
            <a:r>
              <a:rPr lang="en-US" dirty="0"/>
              <a:t>Cleaning and preparation of datasets:</a:t>
            </a:r>
          </a:p>
          <a:p>
            <a:pPr lvl="1">
              <a:lnSpc>
                <a:spcPct val="120000"/>
              </a:lnSpc>
              <a:spcBef>
                <a:spcPts val="0"/>
              </a:spcBef>
            </a:pPr>
            <a:r>
              <a:rPr lang="en-US" sz="1050" dirty="0"/>
              <a:t>Clustering to normalize events and actors and assign political valence</a:t>
            </a:r>
          </a:p>
          <a:p>
            <a:pPr lvl="1">
              <a:lnSpc>
                <a:spcPct val="120000"/>
              </a:lnSpc>
              <a:spcBef>
                <a:spcPts val="0"/>
              </a:spcBef>
            </a:pPr>
            <a:r>
              <a:rPr lang="en-US" sz="1050" dirty="0"/>
              <a:t>Automate data collection and refreshing dashboard and reports</a:t>
            </a:r>
          </a:p>
          <a:p>
            <a:pPr>
              <a:lnSpc>
                <a:spcPct val="120000"/>
              </a:lnSpc>
              <a:spcBef>
                <a:spcPts val="0"/>
              </a:spcBef>
            </a:pPr>
            <a:r>
              <a:rPr lang="en-US" dirty="0"/>
              <a:t>Additional applications and analyses:</a:t>
            </a:r>
          </a:p>
          <a:p>
            <a:pPr lvl="1">
              <a:lnSpc>
                <a:spcPct val="120000"/>
              </a:lnSpc>
              <a:spcBef>
                <a:spcPts val="0"/>
              </a:spcBef>
            </a:pPr>
            <a:r>
              <a:rPr lang="en-US" sz="1050" dirty="0"/>
              <a:t>Shortest paths of least resistance for spread of infectious disease (using Neo4J)</a:t>
            </a:r>
          </a:p>
          <a:p>
            <a:pPr lvl="1">
              <a:lnSpc>
                <a:spcPct val="120000"/>
              </a:lnSpc>
              <a:spcBef>
                <a:spcPts val="0"/>
              </a:spcBef>
            </a:pPr>
            <a:r>
              <a:rPr lang="en-US" sz="1050" dirty="0"/>
              <a:t>Directly comparing effects of public health policies of adjacent counties</a:t>
            </a:r>
          </a:p>
          <a:p>
            <a:pPr lvl="1">
              <a:lnSpc>
                <a:spcPct val="120000"/>
              </a:lnSpc>
              <a:spcBef>
                <a:spcPts val="0"/>
              </a:spcBef>
            </a:pPr>
            <a:r>
              <a:rPr lang="en-US" sz="1050" dirty="0"/>
              <a:t>Leveraging NoSQL data stores for unstructured data (e.g., text analysis of event data or public sentiment)</a:t>
            </a:r>
          </a:p>
        </p:txBody>
      </p:sp>
      <p:cxnSp>
        <p:nvCxnSpPr>
          <p:cNvPr id="5" name="Google Shape;279;p40">
            <a:extLst>
              <a:ext uri="{FF2B5EF4-FFF2-40B4-BE49-F238E27FC236}">
                <a16:creationId xmlns:a16="http://schemas.microsoft.com/office/drawing/2014/main" id="{627CE161-4127-4779-84EC-7CE9F218395E}"/>
              </a:ext>
            </a:extLst>
          </p:cNvPr>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727646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8"/>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 name="Google Shape;264;p38"/>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265" name="Google Shape;265;p3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Lessons Learned &amp; Scope for Improvement</a:t>
            </a:r>
            <a:endParaRPr/>
          </a:p>
        </p:txBody>
      </p:sp>
      <p:sp>
        <p:nvSpPr>
          <p:cNvPr id="266" name="Google Shape;266;p38"/>
          <p:cNvSpPr txBox="1">
            <a:spLocks noGrp="1"/>
          </p:cNvSpPr>
          <p:nvPr>
            <p:ph type="body" idx="1"/>
          </p:nvPr>
        </p:nvSpPr>
        <p:spPr>
          <a:xfrm>
            <a:off x="311700" y="1152475"/>
            <a:ext cx="7629142" cy="3416400"/>
          </a:xfrm>
          <a:prstGeom prst="rect">
            <a:avLst/>
          </a:prstGeom>
        </p:spPr>
        <p:txBody>
          <a:bodyPr spcFirstLastPara="1" vert="horz" wrap="square" lIns="91425" tIns="91425" rIns="91425" bIns="91425" rtlCol="0" anchor="t" anchorCtr="0">
            <a:normAutofit fontScale="92500"/>
          </a:bodyPr>
          <a:lstStyle/>
          <a:p>
            <a:pPr marL="457200" lvl="0" indent="-342900">
              <a:spcAft>
                <a:spcPts val="1200"/>
              </a:spcAft>
              <a:buSzPts val="1800"/>
              <a:buChar char="●"/>
            </a:pPr>
            <a:r>
              <a:rPr lang="en" dirty="0"/>
              <a:t>Much easier to gather more information upfront and not use it as opposed to patching up later</a:t>
            </a:r>
          </a:p>
          <a:p>
            <a:pPr marL="457200" lvl="0" indent="-342900">
              <a:spcAft>
                <a:spcPts val="1200"/>
              </a:spcAft>
              <a:buSzPts val="1800"/>
              <a:buChar char="●"/>
            </a:pPr>
            <a:r>
              <a:rPr lang="en" dirty="0"/>
              <a:t>Importance of thinking through how different data sets connect with one another for integration</a:t>
            </a:r>
          </a:p>
          <a:p>
            <a:pPr marL="457200" lvl="0" indent="-342900">
              <a:spcAft>
                <a:spcPts val="1200"/>
              </a:spcAft>
              <a:buSzPts val="1800"/>
              <a:buChar char="●"/>
            </a:pPr>
            <a:r>
              <a:rPr lang="en" dirty="0"/>
              <a:t>Understanding dynamics related to COVID are not one-dimensional. There are a lot of factors to be taken into consideration</a:t>
            </a:r>
          </a:p>
          <a:p>
            <a:pPr marL="457200" lvl="0" indent="-342900">
              <a:spcAft>
                <a:spcPts val="1200"/>
              </a:spcAft>
              <a:buSzPts val="1800"/>
              <a:buChar char="●"/>
            </a:pPr>
            <a:r>
              <a:rPr lang="en" dirty="0"/>
              <a:t>Although some of the latest data that is available can still be in test mode, the effort in collecting this less-structured data can be more than worth it in developing new insights</a:t>
            </a:r>
          </a:p>
          <a:p>
            <a:pPr marL="457200" lvl="0" indent="-342900">
              <a:spcAft>
                <a:spcPts val="1200"/>
              </a:spcAft>
              <a:buSzPts val="1800"/>
              <a:buChar char="●"/>
            </a:pPr>
            <a:r>
              <a:rPr lang="en" dirty="0"/>
              <a:t>Ability to leverage summary views to simplify SQL queries</a:t>
            </a:r>
          </a:p>
          <a:p>
            <a:pPr>
              <a:spcAft>
                <a:spcPts val="1200"/>
              </a:spcAft>
            </a:pPr>
            <a:r>
              <a:rPr lang="en-US" dirty="0">
                <a:ea typeface="+mn-lt"/>
                <a:cs typeface="+mn-lt"/>
              </a:rPr>
              <a:t>Smaller / more narrow Tableau data sources to improve performance and simplify OLAP models and reports</a:t>
            </a:r>
            <a:endParaRPr lang="en-US" dirty="0"/>
          </a:p>
          <a:p>
            <a:pPr>
              <a:spcAft>
                <a:spcPts val="1200"/>
              </a:spcAft>
            </a:pPr>
            <a:r>
              <a:rPr lang="en" dirty="0"/>
              <a:t>In data collection sometimes have to make tradeoffs between breadth and depth (e.g. state vs. county-level information)</a:t>
            </a:r>
          </a:p>
          <a:p>
            <a:pPr>
              <a:spcAft>
                <a:spcPts val="1200"/>
              </a:spcAft>
            </a:pPr>
            <a:endParaRPr lang="en-US" sz="1400" dirty="0"/>
          </a:p>
          <a:p>
            <a:pPr marL="457200" lvl="0" indent="-342900">
              <a:spcAft>
                <a:spcPts val="1200"/>
              </a:spcAft>
              <a:buSzPts val="1800"/>
              <a:buChar char="●"/>
            </a:pPr>
            <a:endParaRPr lang="e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AF31FD8-530B-4ABC-BD96-957A7F78D514}"/>
              </a:ext>
            </a:extLst>
          </p:cNvPr>
          <p:cNvSpPr>
            <a:spLocks noGrp="1"/>
          </p:cNvSpPr>
          <p:nvPr>
            <p:ph sz="half" idx="1"/>
          </p:nvPr>
        </p:nvSpPr>
        <p:spPr>
          <a:xfrm>
            <a:off x="1894421" y="1231054"/>
            <a:ext cx="2211022" cy="1846458"/>
          </a:xfrm>
        </p:spPr>
        <p:txBody>
          <a:bodyPr vert="horz" lIns="91440" tIns="45720" rIns="91440" bIns="45720" rtlCol="0" anchor="t">
            <a:noAutofit/>
          </a:bodyPr>
          <a:lstStyle/>
          <a:p>
            <a:pPr marL="182880" indent="-182880">
              <a:lnSpc>
                <a:spcPct val="120000"/>
              </a:lnSpc>
              <a:spcBef>
                <a:spcPts val="600"/>
              </a:spcBef>
              <a:spcAft>
                <a:spcPts val="0"/>
              </a:spcAft>
              <a:buNone/>
            </a:pPr>
            <a:r>
              <a:rPr lang="en-US" sz="1200" dirty="0">
                <a:ea typeface="+mn-lt"/>
                <a:cs typeface="+mn-lt"/>
              </a:rPr>
              <a:t>Rami </a:t>
            </a:r>
            <a:r>
              <a:rPr lang="en-US" sz="1200" dirty="0" err="1">
                <a:ea typeface="+mn-lt"/>
                <a:cs typeface="+mn-lt"/>
              </a:rPr>
              <a:t>Fetouh</a:t>
            </a:r>
            <a:endParaRPr lang="en-US" sz="1200" dirty="0">
              <a:ea typeface="+mn-lt"/>
              <a:cs typeface="+mn-lt"/>
            </a:endParaRPr>
          </a:p>
          <a:p>
            <a:pPr marL="182880" indent="-182880">
              <a:lnSpc>
                <a:spcPct val="120000"/>
              </a:lnSpc>
              <a:spcBef>
                <a:spcPts val="600"/>
              </a:spcBef>
              <a:spcAft>
                <a:spcPts val="0"/>
              </a:spcAft>
            </a:pPr>
            <a:r>
              <a:rPr lang="en-US" sz="1000" i="1" dirty="0"/>
              <a:t>10 years of experience across investment banking, private equity and corporate finance</a:t>
            </a:r>
            <a:endParaRPr lang="en-US" sz="1000" dirty="0"/>
          </a:p>
          <a:p>
            <a:pPr marL="182880" indent="-182880">
              <a:lnSpc>
                <a:spcPct val="120000"/>
              </a:lnSpc>
              <a:spcBef>
                <a:spcPts val="600"/>
              </a:spcBef>
              <a:spcAft>
                <a:spcPts val="0"/>
              </a:spcAft>
            </a:pPr>
            <a:r>
              <a:rPr lang="en-US" sz="1000" i="1" dirty="0">
                <a:ea typeface="+mn-lt"/>
                <a:cs typeface="+mn-lt"/>
              </a:rPr>
              <a:t>Student </a:t>
            </a:r>
            <a:r>
              <a:rPr lang="en-US" sz="1000" i="1" dirty="0" err="1">
                <a:ea typeface="+mn-lt"/>
                <a:cs typeface="+mn-lt"/>
              </a:rPr>
              <a:t>MScA</a:t>
            </a:r>
            <a:r>
              <a:rPr lang="en-US" sz="1000" i="1" dirty="0">
                <a:ea typeface="+mn-lt"/>
                <a:cs typeface="+mn-lt"/>
              </a:rPr>
              <a:t> Program - University of Chicago</a:t>
            </a:r>
          </a:p>
          <a:p>
            <a:pPr marL="182880" indent="-182880">
              <a:lnSpc>
                <a:spcPct val="120000"/>
              </a:lnSpc>
              <a:spcBef>
                <a:spcPts val="600"/>
              </a:spcBef>
              <a:spcAft>
                <a:spcPts val="0"/>
              </a:spcAft>
            </a:pPr>
            <a:r>
              <a:rPr lang="en-US" sz="1000" i="1" dirty="0"/>
              <a:t>BBA University of Michigan, MBA University of Chicago</a:t>
            </a:r>
            <a:endParaRPr lang="en-US" dirty="0"/>
          </a:p>
          <a:p>
            <a:pPr marL="182880" indent="-182880">
              <a:lnSpc>
                <a:spcPct val="120000"/>
              </a:lnSpc>
              <a:spcBef>
                <a:spcPts val="600"/>
              </a:spcBef>
              <a:spcAft>
                <a:spcPts val="0"/>
              </a:spcAft>
            </a:pPr>
            <a:endParaRPr lang="en-US" sz="1000" i="1" dirty="0"/>
          </a:p>
          <a:p>
            <a:pPr marL="182880" indent="-182880">
              <a:lnSpc>
                <a:spcPct val="120000"/>
              </a:lnSpc>
              <a:spcBef>
                <a:spcPts val="600"/>
              </a:spcBef>
              <a:spcAft>
                <a:spcPts val="0"/>
              </a:spcAft>
            </a:pPr>
            <a:endParaRPr lang="en-US" sz="1000" i="1" dirty="0"/>
          </a:p>
          <a:p>
            <a:pPr marL="182880" indent="-182880">
              <a:lnSpc>
                <a:spcPct val="120000"/>
              </a:lnSpc>
              <a:spcBef>
                <a:spcPts val="600"/>
              </a:spcBef>
              <a:spcAft>
                <a:spcPts val="0"/>
              </a:spcAft>
            </a:pPr>
            <a:endParaRPr lang="en-US" sz="1000" dirty="0"/>
          </a:p>
        </p:txBody>
      </p:sp>
      <p:sp>
        <p:nvSpPr>
          <p:cNvPr id="11" name="Content Placeholder 6">
            <a:extLst>
              <a:ext uri="{FF2B5EF4-FFF2-40B4-BE49-F238E27FC236}">
                <a16:creationId xmlns:a16="http://schemas.microsoft.com/office/drawing/2014/main" id="{9249600E-03BD-45CF-A06D-F16449814DE7}"/>
              </a:ext>
            </a:extLst>
          </p:cNvPr>
          <p:cNvSpPr txBox="1">
            <a:spLocks/>
          </p:cNvSpPr>
          <p:nvPr/>
        </p:nvSpPr>
        <p:spPr>
          <a:xfrm>
            <a:off x="5121500" y="1215286"/>
            <a:ext cx="2217420" cy="1824667"/>
          </a:xfrm>
          <a:prstGeom prst="rect">
            <a:avLst/>
          </a:prstGeom>
        </p:spPr>
        <p:txBody>
          <a:bodyPr vert="horz" lIns="91440" tIns="45720" rIns="91440" bIns="45720" rtlCol="0" anchor="t">
            <a:normAutofit/>
          </a:bodyPr>
          <a:lst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a:lstStyle>
          <a:p>
            <a:pPr marL="182880" indent="-182880">
              <a:lnSpc>
                <a:spcPct val="120000"/>
              </a:lnSpc>
              <a:spcBef>
                <a:spcPts val="600"/>
              </a:spcBef>
              <a:spcAft>
                <a:spcPts val="0"/>
              </a:spcAft>
              <a:buNone/>
            </a:pPr>
            <a:r>
              <a:rPr lang="en-US" sz="1200" dirty="0"/>
              <a:t>Connie Frank</a:t>
            </a:r>
          </a:p>
          <a:p>
            <a:pPr marL="182880" indent="-182880">
              <a:lnSpc>
                <a:spcPct val="120000"/>
              </a:lnSpc>
              <a:spcBef>
                <a:spcPts val="600"/>
              </a:spcBef>
              <a:spcAft>
                <a:spcPts val="0"/>
              </a:spcAft>
            </a:pPr>
            <a:r>
              <a:rPr lang="en-US" sz="1000" i="1" dirty="0"/>
              <a:t>4 years of experience as a consultant with Workday Human Resource Management</a:t>
            </a:r>
          </a:p>
          <a:p>
            <a:pPr marL="182880" indent="-182880">
              <a:lnSpc>
                <a:spcPct val="120000"/>
              </a:lnSpc>
              <a:spcBef>
                <a:spcPts val="600"/>
              </a:spcBef>
              <a:spcAft>
                <a:spcPts val="0"/>
              </a:spcAft>
            </a:pPr>
            <a:r>
              <a:rPr lang="en-US" sz="1000" i="1" dirty="0"/>
              <a:t>Student </a:t>
            </a:r>
            <a:r>
              <a:rPr lang="en-US" sz="1000" i="1" dirty="0" err="1"/>
              <a:t>MScA</a:t>
            </a:r>
            <a:r>
              <a:rPr lang="en-US" sz="1000" i="1" dirty="0"/>
              <a:t> Program, University of Chicago</a:t>
            </a:r>
          </a:p>
          <a:p>
            <a:pPr marL="182880" indent="-182880">
              <a:lnSpc>
                <a:spcPct val="120000"/>
              </a:lnSpc>
              <a:spcBef>
                <a:spcPts val="600"/>
              </a:spcBef>
              <a:spcAft>
                <a:spcPts val="0"/>
              </a:spcAft>
            </a:pPr>
            <a:r>
              <a:rPr lang="en-US" sz="1000" i="1" dirty="0"/>
              <a:t>BA Economics, Butler University</a:t>
            </a:r>
          </a:p>
          <a:p>
            <a:pPr marL="182880" indent="-182880">
              <a:lnSpc>
                <a:spcPct val="120000"/>
              </a:lnSpc>
              <a:spcBef>
                <a:spcPts val="600"/>
              </a:spcBef>
              <a:spcAft>
                <a:spcPts val="0"/>
              </a:spcAft>
            </a:pPr>
            <a:endParaRPr lang="en-US" sz="1100" i="1" dirty="0"/>
          </a:p>
        </p:txBody>
      </p:sp>
      <p:sp>
        <p:nvSpPr>
          <p:cNvPr id="13" name="Content Placeholder 6">
            <a:extLst>
              <a:ext uri="{FF2B5EF4-FFF2-40B4-BE49-F238E27FC236}">
                <a16:creationId xmlns:a16="http://schemas.microsoft.com/office/drawing/2014/main" id="{9DCCCE1F-4AB0-4898-8BF6-28426CD19506}"/>
              </a:ext>
            </a:extLst>
          </p:cNvPr>
          <p:cNvSpPr txBox="1">
            <a:spLocks/>
          </p:cNvSpPr>
          <p:nvPr/>
        </p:nvSpPr>
        <p:spPr>
          <a:xfrm>
            <a:off x="5121499" y="3189194"/>
            <a:ext cx="2441673" cy="1954306"/>
          </a:xfrm>
          <a:prstGeom prst="rect">
            <a:avLst/>
          </a:prstGeom>
        </p:spPr>
        <p:txBody>
          <a:bodyPr vert="horz" lIns="91440" tIns="45720" rIns="91440" bIns="45720" rtlCol="0" anchor="t">
            <a:normAutofit fontScale="92500" lnSpcReduction="20000"/>
          </a:bodyPr>
          <a:lst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a:lstStyle>
          <a:p>
            <a:pPr marL="182880" indent="-182880">
              <a:lnSpc>
                <a:spcPct val="130000"/>
              </a:lnSpc>
              <a:spcBef>
                <a:spcPts val="600"/>
              </a:spcBef>
              <a:spcAft>
                <a:spcPts val="0"/>
              </a:spcAft>
              <a:buNone/>
            </a:pPr>
            <a:r>
              <a:rPr lang="en-US" sz="1300" dirty="0"/>
              <a:t>Whitney Schreiber</a:t>
            </a:r>
          </a:p>
          <a:p>
            <a:pPr marL="182880" indent="-182880">
              <a:lnSpc>
                <a:spcPct val="130000"/>
              </a:lnSpc>
              <a:spcBef>
                <a:spcPts val="600"/>
              </a:spcBef>
              <a:spcAft>
                <a:spcPts val="0"/>
              </a:spcAft>
              <a:buFont typeface="Arial" pitchFamily="34" charset="0"/>
              <a:buChar char="•"/>
            </a:pPr>
            <a:r>
              <a:rPr lang="en-US" sz="1100" i="1" dirty="0"/>
              <a:t>2 years of experience as an analyst for a media agency</a:t>
            </a:r>
          </a:p>
          <a:p>
            <a:pPr marL="182880" indent="-182880">
              <a:lnSpc>
                <a:spcPct val="130000"/>
              </a:lnSpc>
              <a:spcBef>
                <a:spcPts val="600"/>
              </a:spcBef>
              <a:spcAft>
                <a:spcPts val="0"/>
              </a:spcAft>
            </a:pPr>
            <a:r>
              <a:rPr lang="en-US" sz="1100" i="1" dirty="0"/>
              <a:t>University of Chicago</a:t>
            </a:r>
          </a:p>
          <a:p>
            <a:pPr marL="388620" lvl="2" indent="-182880">
              <a:lnSpc>
                <a:spcPct val="130000"/>
              </a:lnSpc>
              <a:spcBef>
                <a:spcPts val="0"/>
              </a:spcBef>
              <a:spcAft>
                <a:spcPts val="0"/>
              </a:spcAft>
              <a:buFont typeface="Arial" pitchFamily="34" charset="0"/>
              <a:buChar char="•"/>
            </a:pPr>
            <a:r>
              <a:rPr lang="en-US" sz="1100" i="1" dirty="0"/>
              <a:t>Student in </a:t>
            </a:r>
            <a:r>
              <a:rPr lang="en-US" sz="1100" i="1" dirty="0" err="1"/>
              <a:t>MScA</a:t>
            </a:r>
            <a:r>
              <a:rPr lang="en-US" sz="1100" i="1" dirty="0"/>
              <a:t> Program</a:t>
            </a:r>
          </a:p>
          <a:p>
            <a:pPr marL="182880" lvl="1" indent="-182880">
              <a:lnSpc>
                <a:spcPct val="130000"/>
              </a:lnSpc>
              <a:spcBef>
                <a:spcPts val="600"/>
              </a:spcBef>
              <a:spcAft>
                <a:spcPts val="0"/>
              </a:spcAft>
              <a:buFont typeface="Arial" pitchFamily="34" charset="0"/>
              <a:buChar char="•"/>
            </a:pPr>
            <a:r>
              <a:rPr lang="en-US" sz="1100" i="1" spc="8" dirty="0">
                <a:solidFill>
                  <a:schemeClr val="tx1"/>
                </a:solidFill>
              </a:rPr>
              <a:t>Purdue University</a:t>
            </a:r>
          </a:p>
          <a:p>
            <a:pPr marL="388620" lvl="2" indent="-182880">
              <a:lnSpc>
                <a:spcPct val="130000"/>
              </a:lnSpc>
              <a:spcBef>
                <a:spcPts val="0"/>
              </a:spcBef>
              <a:spcAft>
                <a:spcPts val="0"/>
              </a:spcAft>
              <a:buFont typeface="Arial" pitchFamily="34" charset="0"/>
              <a:buChar char="•"/>
            </a:pPr>
            <a:r>
              <a:rPr lang="en-US" sz="1100" i="1" spc="8" dirty="0">
                <a:solidFill>
                  <a:schemeClr val="tx1"/>
                </a:solidFill>
              </a:rPr>
              <a:t>B.S. Economics</a:t>
            </a:r>
          </a:p>
          <a:p>
            <a:pPr marL="388620" lvl="2" indent="-182880">
              <a:lnSpc>
                <a:spcPct val="130000"/>
              </a:lnSpc>
              <a:spcBef>
                <a:spcPts val="0"/>
              </a:spcBef>
              <a:spcAft>
                <a:spcPts val="0"/>
              </a:spcAft>
              <a:buFont typeface="Arial" pitchFamily="34" charset="0"/>
              <a:buChar char="•"/>
            </a:pPr>
            <a:r>
              <a:rPr lang="en-US" sz="1100" i="1" spc="8" dirty="0">
                <a:solidFill>
                  <a:schemeClr val="tx1"/>
                </a:solidFill>
              </a:rPr>
              <a:t>B.S. Finance</a:t>
            </a:r>
          </a:p>
          <a:p>
            <a:pPr marL="388620" lvl="2" indent="-182880">
              <a:lnSpc>
                <a:spcPct val="130000"/>
              </a:lnSpc>
              <a:spcBef>
                <a:spcPts val="0"/>
              </a:spcBef>
              <a:spcAft>
                <a:spcPts val="0"/>
              </a:spcAft>
              <a:buFont typeface="Arial" pitchFamily="34" charset="0"/>
              <a:buChar char="•"/>
            </a:pPr>
            <a:r>
              <a:rPr lang="en-US" sz="1100" i="1" spc="8" dirty="0">
                <a:solidFill>
                  <a:schemeClr val="tx1"/>
                </a:solidFill>
              </a:rPr>
              <a:t>B.S. Marketing</a:t>
            </a:r>
          </a:p>
        </p:txBody>
      </p:sp>
      <p:sp>
        <p:nvSpPr>
          <p:cNvPr id="15" name="Content Placeholder 6">
            <a:extLst>
              <a:ext uri="{FF2B5EF4-FFF2-40B4-BE49-F238E27FC236}">
                <a16:creationId xmlns:a16="http://schemas.microsoft.com/office/drawing/2014/main" id="{67B8B532-AF85-4F7B-A77E-16ADDFCB2439}"/>
              </a:ext>
            </a:extLst>
          </p:cNvPr>
          <p:cNvSpPr txBox="1">
            <a:spLocks/>
          </p:cNvSpPr>
          <p:nvPr/>
        </p:nvSpPr>
        <p:spPr>
          <a:xfrm>
            <a:off x="1894421" y="3165946"/>
            <a:ext cx="2211022" cy="1954305"/>
          </a:xfrm>
          <a:prstGeom prst="rect">
            <a:avLst/>
          </a:prstGeom>
        </p:spPr>
        <p:txBody>
          <a:bodyPr vert="horz" lIns="91440" tIns="45720" rIns="91440" bIns="45720" rtlCol="0" anchor="t">
            <a:normAutofit fontScale="92500" lnSpcReduction="10000"/>
          </a:bodyPr>
          <a:lst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a:lstStyle>
          <a:p>
            <a:pPr marL="182880" indent="-182880">
              <a:lnSpc>
                <a:spcPct val="120000"/>
              </a:lnSpc>
              <a:spcBef>
                <a:spcPts val="600"/>
              </a:spcBef>
              <a:spcAft>
                <a:spcPts val="0"/>
              </a:spcAft>
              <a:buNone/>
            </a:pPr>
            <a:r>
              <a:rPr lang="en-US" sz="1200" dirty="0"/>
              <a:t>Peter </a:t>
            </a:r>
            <a:r>
              <a:rPr lang="en-US" sz="1200" dirty="0" err="1"/>
              <a:t>Pezon</a:t>
            </a:r>
            <a:endParaRPr lang="en-US" sz="1200" dirty="0"/>
          </a:p>
          <a:p>
            <a:pPr marL="182880" indent="-182880">
              <a:lnSpc>
                <a:spcPct val="130000"/>
              </a:lnSpc>
              <a:spcBef>
                <a:spcPts val="600"/>
              </a:spcBef>
              <a:spcAft>
                <a:spcPts val="0"/>
              </a:spcAft>
            </a:pPr>
            <a:r>
              <a:rPr lang="en-US" sz="1100" i="1" dirty="0"/>
              <a:t>10+ years across data and software engineering in public transit, news media and music industry.</a:t>
            </a:r>
          </a:p>
          <a:p>
            <a:pPr marL="182880" indent="-182880">
              <a:lnSpc>
                <a:spcPct val="130000"/>
              </a:lnSpc>
              <a:spcBef>
                <a:spcPts val="600"/>
              </a:spcBef>
              <a:spcAft>
                <a:spcPts val="0"/>
              </a:spcAft>
            </a:pPr>
            <a:r>
              <a:rPr lang="en-US" sz="1100" i="1" dirty="0"/>
              <a:t>University of Chicago</a:t>
            </a:r>
          </a:p>
          <a:p>
            <a:pPr marL="388620" lvl="2" indent="-182880">
              <a:lnSpc>
                <a:spcPct val="130000"/>
              </a:lnSpc>
              <a:spcBef>
                <a:spcPts val="0"/>
              </a:spcBef>
              <a:spcAft>
                <a:spcPts val="0"/>
              </a:spcAft>
              <a:buFont typeface="Arial" pitchFamily="34" charset="0"/>
              <a:buChar char="•"/>
            </a:pPr>
            <a:r>
              <a:rPr lang="en-US" sz="1100" i="1" dirty="0"/>
              <a:t>Student in </a:t>
            </a:r>
            <a:r>
              <a:rPr lang="en-US" sz="1100" i="1" dirty="0" err="1"/>
              <a:t>MScA</a:t>
            </a:r>
            <a:r>
              <a:rPr lang="en-US" sz="1100" i="1" dirty="0"/>
              <a:t> Program</a:t>
            </a:r>
            <a:endParaRPr lang="en-US" sz="1000" i="1" dirty="0"/>
          </a:p>
          <a:p>
            <a:pPr marL="182880" lvl="1" indent="-182880">
              <a:lnSpc>
                <a:spcPct val="130000"/>
              </a:lnSpc>
              <a:spcBef>
                <a:spcPts val="600"/>
              </a:spcBef>
              <a:spcAft>
                <a:spcPts val="0"/>
              </a:spcAft>
              <a:buFont typeface="Arial" pitchFamily="34" charset="0"/>
              <a:buChar char="•"/>
            </a:pPr>
            <a:r>
              <a:rPr lang="en-US" sz="1100" i="1" spc="8" dirty="0">
                <a:solidFill>
                  <a:schemeClr val="tx1"/>
                </a:solidFill>
              </a:rPr>
              <a:t>University of Florida</a:t>
            </a:r>
          </a:p>
          <a:p>
            <a:pPr marL="388620" lvl="2" indent="-182880">
              <a:lnSpc>
                <a:spcPct val="130000"/>
              </a:lnSpc>
              <a:spcBef>
                <a:spcPts val="0"/>
              </a:spcBef>
              <a:spcAft>
                <a:spcPts val="0"/>
              </a:spcAft>
              <a:buFont typeface="Arial" pitchFamily="34" charset="0"/>
              <a:buChar char="•"/>
            </a:pPr>
            <a:r>
              <a:rPr lang="en-US" sz="1100" i="1" spc="8" dirty="0">
                <a:solidFill>
                  <a:schemeClr val="tx1"/>
                </a:solidFill>
              </a:rPr>
              <a:t>B.S. Electrical Engineering</a:t>
            </a:r>
          </a:p>
        </p:txBody>
      </p:sp>
      <p:pic>
        <p:nvPicPr>
          <p:cNvPr id="17" name="Picture 17">
            <a:extLst>
              <a:ext uri="{FF2B5EF4-FFF2-40B4-BE49-F238E27FC236}">
                <a16:creationId xmlns:a16="http://schemas.microsoft.com/office/drawing/2014/main" id="{0EBFFFF7-CF6E-4F77-82C3-55562E584763}"/>
              </a:ext>
            </a:extLst>
          </p:cNvPr>
          <p:cNvPicPr>
            <a:picLocks noChangeAspect="1"/>
          </p:cNvPicPr>
          <p:nvPr/>
        </p:nvPicPr>
        <p:blipFill>
          <a:blip r:embed="rId3"/>
          <a:stretch>
            <a:fillRect/>
          </a:stretch>
        </p:blipFill>
        <p:spPr>
          <a:xfrm>
            <a:off x="4101595" y="1227632"/>
            <a:ext cx="941295" cy="1250857"/>
          </a:xfrm>
          <a:prstGeom prst="rect">
            <a:avLst/>
          </a:prstGeom>
        </p:spPr>
      </p:pic>
      <p:pic>
        <p:nvPicPr>
          <p:cNvPr id="3" name="Picture 3" descr="Icon&#10;&#10;Description automatically generated">
            <a:extLst>
              <a:ext uri="{FF2B5EF4-FFF2-40B4-BE49-F238E27FC236}">
                <a16:creationId xmlns:a16="http://schemas.microsoft.com/office/drawing/2014/main" id="{2F7BA6BD-637B-4B8E-B71A-FEED6E628C35}"/>
              </a:ext>
            </a:extLst>
          </p:cNvPr>
          <p:cNvPicPr>
            <a:picLocks noChangeAspect="1"/>
          </p:cNvPicPr>
          <p:nvPr/>
        </p:nvPicPr>
        <p:blipFill rotWithShape="1">
          <a:blip r:embed="rId4"/>
          <a:srcRect l="12500" t="123" r="11957" b="-552"/>
          <a:stretch/>
        </p:blipFill>
        <p:spPr>
          <a:xfrm>
            <a:off x="867567" y="1224084"/>
            <a:ext cx="953970" cy="1254405"/>
          </a:xfrm>
          <a:prstGeom prst="rect">
            <a:avLst/>
          </a:prstGeom>
        </p:spPr>
      </p:pic>
      <p:sp>
        <p:nvSpPr>
          <p:cNvPr id="6" name="Google Shape;73;p16">
            <a:extLst>
              <a:ext uri="{FF2B5EF4-FFF2-40B4-BE49-F238E27FC236}">
                <a16:creationId xmlns:a16="http://schemas.microsoft.com/office/drawing/2014/main" id="{A29D2271-7E12-4357-B3A9-D802A9404023}"/>
              </a:ext>
            </a:extLst>
          </p:cNvPr>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4;p16">
            <a:extLst>
              <a:ext uri="{FF2B5EF4-FFF2-40B4-BE49-F238E27FC236}">
                <a16:creationId xmlns:a16="http://schemas.microsoft.com/office/drawing/2014/main" id="{69097415-E6D3-4AB7-8028-B429C82CFF8D}"/>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a:spcBef>
                <a:spcPts val="0"/>
              </a:spcBef>
            </a:pPr>
            <a:r>
              <a:rPr lang="en" dirty="0"/>
              <a:t>Meet the Team</a:t>
            </a:r>
            <a:endParaRPr lang="en-US" dirty="0"/>
          </a:p>
        </p:txBody>
      </p:sp>
      <p:pic>
        <p:nvPicPr>
          <p:cNvPr id="14" name="Picture 3" descr="Icon&#10;&#10;Description automatically generated">
            <a:extLst>
              <a:ext uri="{FF2B5EF4-FFF2-40B4-BE49-F238E27FC236}">
                <a16:creationId xmlns:a16="http://schemas.microsoft.com/office/drawing/2014/main" id="{15EA5D67-57F8-4279-AA1D-7AAE78BAF430}"/>
              </a:ext>
            </a:extLst>
          </p:cNvPr>
          <p:cNvPicPr>
            <a:picLocks noChangeAspect="1"/>
          </p:cNvPicPr>
          <p:nvPr/>
        </p:nvPicPr>
        <p:blipFill rotWithShape="1">
          <a:blip r:embed="rId4"/>
          <a:srcRect l="12500" t="123" r="11957" b="-552"/>
          <a:stretch/>
        </p:blipFill>
        <p:spPr>
          <a:xfrm>
            <a:off x="867567" y="3190011"/>
            <a:ext cx="953970" cy="1254405"/>
          </a:xfrm>
          <a:prstGeom prst="rect">
            <a:avLst/>
          </a:prstGeom>
        </p:spPr>
      </p:pic>
      <p:pic>
        <p:nvPicPr>
          <p:cNvPr id="2" name="Picture 1">
            <a:extLst>
              <a:ext uri="{FF2B5EF4-FFF2-40B4-BE49-F238E27FC236}">
                <a16:creationId xmlns:a16="http://schemas.microsoft.com/office/drawing/2014/main" id="{A8C5DAD5-6A89-4EF0-AA3B-EC18873CFC91}"/>
              </a:ext>
            </a:extLst>
          </p:cNvPr>
          <p:cNvPicPr>
            <a:picLocks noChangeAspect="1"/>
          </p:cNvPicPr>
          <p:nvPr/>
        </p:nvPicPr>
        <p:blipFill rotWithShape="1">
          <a:blip r:embed="rId5"/>
          <a:srcRect t="1986" b="10206"/>
          <a:stretch/>
        </p:blipFill>
        <p:spPr>
          <a:xfrm>
            <a:off x="4096363" y="3191602"/>
            <a:ext cx="951273" cy="1250857"/>
          </a:xfrm>
          <a:prstGeom prst="rect">
            <a:avLst/>
          </a:prstGeom>
        </p:spPr>
      </p:pic>
      <p:pic>
        <p:nvPicPr>
          <p:cNvPr id="72706" name="Picture 2" descr="Peter Pezon"/>
          <p:cNvPicPr>
            <a:picLocks noChangeAspect="1" noChangeArrowheads="1"/>
          </p:cNvPicPr>
          <p:nvPr/>
        </p:nvPicPr>
        <p:blipFill rotWithShape="1">
          <a:blip r:embed="rId6"/>
          <a:srcRect l="19164" t="-800" r="5809" b="800"/>
          <a:stretch/>
        </p:blipFill>
        <p:spPr bwMode="auto">
          <a:xfrm>
            <a:off x="866588" y="3192006"/>
            <a:ext cx="953970" cy="1271506"/>
          </a:xfrm>
          <a:prstGeom prst="rect">
            <a:avLst/>
          </a:prstGeom>
          <a:noFill/>
        </p:spPr>
      </p:pic>
    </p:spTree>
    <p:extLst>
      <p:ext uri="{BB962C8B-B14F-4D97-AF65-F5344CB8AC3E}">
        <p14:creationId xmlns:p14="http://schemas.microsoft.com/office/powerpoint/2010/main" val="1803833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9"/>
          <p:cNvSpPr/>
          <p:nvPr/>
        </p:nvSpPr>
        <p:spPr>
          <a:xfrm>
            <a:off x="0" y="18949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2" name="Google Shape;272;p39"/>
          <p:cNvCxnSpPr/>
          <p:nvPr/>
        </p:nvCxnSpPr>
        <p:spPr>
          <a:xfrm>
            <a:off x="261200" y="2989950"/>
            <a:ext cx="8699700" cy="0"/>
          </a:xfrm>
          <a:prstGeom prst="straightConnector1">
            <a:avLst/>
          </a:prstGeom>
          <a:noFill/>
          <a:ln w="9525" cap="flat" cmpd="sng">
            <a:solidFill>
              <a:schemeClr val="dk2"/>
            </a:solidFill>
            <a:prstDash val="solid"/>
            <a:round/>
            <a:headEnd type="none" w="med" len="med"/>
            <a:tailEnd type="none" w="med" len="med"/>
          </a:ln>
        </p:spPr>
      </p:cxnSp>
      <p:sp>
        <p:nvSpPr>
          <p:cNvPr id="273" name="Google Shape;273;p39"/>
          <p:cNvSpPr txBox="1">
            <a:spLocks noGrp="1"/>
          </p:cNvSpPr>
          <p:nvPr>
            <p:ph type="title"/>
          </p:nvPr>
        </p:nvSpPr>
        <p:spPr>
          <a:xfrm>
            <a:off x="311700" y="2350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Appendices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0"/>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9" name="Google Shape;279;p40"/>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280" name="Google Shape;280;p4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Vaccination Dataset Process Overview</a:t>
            </a:r>
            <a:endParaRPr/>
          </a:p>
        </p:txBody>
      </p:sp>
      <p:sp>
        <p:nvSpPr>
          <p:cNvPr id="282" name="Google Shape;282;p40"/>
          <p:cNvSpPr txBox="1"/>
          <p:nvPr/>
        </p:nvSpPr>
        <p:spPr>
          <a:xfrm>
            <a:off x="5808025" y="1302175"/>
            <a:ext cx="3003300" cy="363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83" name="Google Shape;283;p40"/>
          <p:cNvSpPr txBox="1"/>
          <p:nvPr/>
        </p:nvSpPr>
        <p:spPr>
          <a:xfrm>
            <a:off x="5626775" y="1319425"/>
            <a:ext cx="3072300" cy="33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84" name="Google Shape;284;p40"/>
          <p:cNvPicPr preferRelativeResize="0"/>
          <p:nvPr/>
        </p:nvPicPr>
        <p:blipFill rotWithShape="1">
          <a:blip r:embed="rId3">
            <a:alphaModFix/>
          </a:blip>
          <a:srcRect t="21880" r="61930" b="7943"/>
          <a:stretch/>
        </p:blipFill>
        <p:spPr>
          <a:xfrm>
            <a:off x="184193" y="1748959"/>
            <a:ext cx="707377" cy="925167"/>
          </a:xfrm>
          <a:prstGeom prst="rect">
            <a:avLst/>
          </a:prstGeom>
          <a:noFill/>
          <a:ln>
            <a:noFill/>
          </a:ln>
        </p:spPr>
      </p:pic>
      <p:pic>
        <p:nvPicPr>
          <p:cNvPr id="285" name="Google Shape;285;p40"/>
          <p:cNvPicPr preferRelativeResize="0"/>
          <p:nvPr/>
        </p:nvPicPr>
        <p:blipFill rotWithShape="1">
          <a:blip r:embed="rId4">
            <a:alphaModFix/>
          </a:blip>
          <a:srcRect t="20912" r="60848" b="7715"/>
          <a:stretch/>
        </p:blipFill>
        <p:spPr>
          <a:xfrm>
            <a:off x="297565" y="1879269"/>
            <a:ext cx="707377" cy="915096"/>
          </a:xfrm>
          <a:prstGeom prst="rect">
            <a:avLst/>
          </a:prstGeom>
          <a:noFill/>
          <a:ln>
            <a:noFill/>
          </a:ln>
        </p:spPr>
      </p:pic>
      <p:pic>
        <p:nvPicPr>
          <p:cNvPr id="286" name="Google Shape;286;p40"/>
          <p:cNvPicPr preferRelativeResize="0"/>
          <p:nvPr/>
        </p:nvPicPr>
        <p:blipFill rotWithShape="1">
          <a:blip r:embed="rId5">
            <a:alphaModFix/>
          </a:blip>
          <a:srcRect t="21451" r="60980" b="5905"/>
          <a:stretch/>
        </p:blipFill>
        <p:spPr>
          <a:xfrm>
            <a:off x="459383" y="2041976"/>
            <a:ext cx="677298" cy="894701"/>
          </a:xfrm>
          <a:prstGeom prst="rect">
            <a:avLst/>
          </a:prstGeom>
          <a:noFill/>
          <a:ln>
            <a:noFill/>
          </a:ln>
        </p:spPr>
      </p:pic>
      <p:pic>
        <p:nvPicPr>
          <p:cNvPr id="288" name="Google Shape;288;p40"/>
          <p:cNvPicPr preferRelativeResize="0"/>
          <p:nvPr/>
        </p:nvPicPr>
        <p:blipFill rotWithShape="1">
          <a:blip r:embed="rId6">
            <a:alphaModFix/>
          </a:blip>
          <a:srcRect t="21401" r="60850" b="6733"/>
          <a:stretch/>
        </p:blipFill>
        <p:spPr>
          <a:xfrm>
            <a:off x="599876" y="2207275"/>
            <a:ext cx="677298" cy="882146"/>
          </a:xfrm>
          <a:prstGeom prst="rect">
            <a:avLst/>
          </a:prstGeom>
          <a:noFill/>
          <a:ln>
            <a:noFill/>
          </a:ln>
        </p:spPr>
      </p:pic>
      <p:pic>
        <p:nvPicPr>
          <p:cNvPr id="289" name="Google Shape;289;p40"/>
          <p:cNvPicPr preferRelativeResize="0"/>
          <p:nvPr/>
        </p:nvPicPr>
        <p:blipFill rotWithShape="1">
          <a:blip r:embed="rId7">
            <a:alphaModFix/>
          </a:blip>
          <a:srcRect t="21195" r="60449" b="8991"/>
          <a:stretch/>
        </p:blipFill>
        <p:spPr>
          <a:xfrm>
            <a:off x="752673" y="2364158"/>
            <a:ext cx="685294" cy="858365"/>
          </a:xfrm>
          <a:prstGeom prst="rect">
            <a:avLst/>
          </a:prstGeom>
          <a:noFill/>
          <a:ln>
            <a:noFill/>
          </a:ln>
        </p:spPr>
      </p:pic>
      <p:pic>
        <p:nvPicPr>
          <p:cNvPr id="291" name="Google Shape;291;p40"/>
          <p:cNvPicPr preferRelativeResize="0"/>
          <p:nvPr/>
        </p:nvPicPr>
        <p:blipFill rotWithShape="1">
          <a:blip r:embed="rId8">
            <a:alphaModFix/>
          </a:blip>
          <a:srcRect l="55634" t="37409" r="20757" b="18552"/>
          <a:stretch/>
        </p:blipFill>
        <p:spPr>
          <a:xfrm>
            <a:off x="5943601" y="1787095"/>
            <a:ext cx="2343020" cy="2458463"/>
          </a:xfrm>
          <a:prstGeom prst="rect">
            <a:avLst/>
          </a:prstGeom>
          <a:noFill/>
          <a:ln>
            <a:noFill/>
          </a:ln>
        </p:spPr>
      </p:pic>
      <p:pic>
        <p:nvPicPr>
          <p:cNvPr id="294" name="Google Shape;294;p40"/>
          <p:cNvPicPr preferRelativeResize="0"/>
          <p:nvPr/>
        </p:nvPicPr>
        <p:blipFill rotWithShape="1">
          <a:blip r:embed="rId9">
            <a:alphaModFix/>
          </a:blip>
          <a:srcRect l="6819" t="18273" r="47162" b="6803"/>
          <a:stretch/>
        </p:blipFill>
        <p:spPr>
          <a:xfrm>
            <a:off x="2831690" y="1775264"/>
            <a:ext cx="2675815" cy="2450444"/>
          </a:xfrm>
          <a:prstGeom prst="rect">
            <a:avLst/>
          </a:prstGeom>
          <a:noFill/>
          <a:ln>
            <a:noFill/>
          </a:ln>
        </p:spPr>
      </p:pic>
      <p:sp>
        <p:nvSpPr>
          <p:cNvPr id="21" name="Rounded Rectangle 20"/>
          <p:cNvSpPr/>
          <p:nvPr/>
        </p:nvSpPr>
        <p:spPr>
          <a:xfrm>
            <a:off x="125361" y="1251154"/>
            <a:ext cx="2448232" cy="349045"/>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Pulse Survey CSVs</a:t>
            </a:r>
          </a:p>
        </p:txBody>
      </p:sp>
      <p:sp>
        <p:nvSpPr>
          <p:cNvPr id="22" name="Rounded Rectangle 21"/>
          <p:cNvSpPr/>
          <p:nvPr/>
        </p:nvSpPr>
        <p:spPr>
          <a:xfrm>
            <a:off x="2749345" y="1251154"/>
            <a:ext cx="3038168" cy="349045"/>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Mapping of Dimensions</a:t>
            </a:r>
          </a:p>
        </p:txBody>
      </p:sp>
      <p:sp>
        <p:nvSpPr>
          <p:cNvPr id="23" name="Rounded Rectangle 22"/>
          <p:cNvSpPr/>
          <p:nvPr/>
        </p:nvSpPr>
        <p:spPr>
          <a:xfrm>
            <a:off x="5963265" y="1251154"/>
            <a:ext cx="2448232" cy="349045"/>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Internal Database</a:t>
            </a:r>
          </a:p>
        </p:txBody>
      </p:sp>
      <p:pic>
        <p:nvPicPr>
          <p:cNvPr id="24" name="Google Shape;284;p40"/>
          <p:cNvPicPr preferRelativeResize="0"/>
          <p:nvPr/>
        </p:nvPicPr>
        <p:blipFill rotWithShape="1">
          <a:blip r:embed="rId3">
            <a:alphaModFix/>
          </a:blip>
          <a:srcRect t="21880" r="61930" b="7943"/>
          <a:stretch/>
        </p:blipFill>
        <p:spPr>
          <a:xfrm>
            <a:off x="897031" y="1739127"/>
            <a:ext cx="707377" cy="925167"/>
          </a:xfrm>
          <a:prstGeom prst="rect">
            <a:avLst/>
          </a:prstGeom>
          <a:noFill/>
          <a:ln>
            <a:noFill/>
          </a:ln>
        </p:spPr>
      </p:pic>
      <p:pic>
        <p:nvPicPr>
          <p:cNvPr id="25" name="Google Shape;285;p40"/>
          <p:cNvPicPr preferRelativeResize="0"/>
          <p:nvPr/>
        </p:nvPicPr>
        <p:blipFill rotWithShape="1">
          <a:blip r:embed="rId4">
            <a:alphaModFix/>
          </a:blip>
          <a:srcRect t="20912" r="60848" b="7715"/>
          <a:stretch/>
        </p:blipFill>
        <p:spPr>
          <a:xfrm>
            <a:off x="1010403" y="1869437"/>
            <a:ext cx="707377" cy="915096"/>
          </a:xfrm>
          <a:prstGeom prst="rect">
            <a:avLst/>
          </a:prstGeom>
          <a:noFill/>
          <a:ln>
            <a:noFill/>
          </a:ln>
        </p:spPr>
      </p:pic>
      <p:pic>
        <p:nvPicPr>
          <p:cNvPr id="26" name="Google Shape;286;p40"/>
          <p:cNvPicPr preferRelativeResize="0"/>
          <p:nvPr/>
        </p:nvPicPr>
        <p:blipFill rotWithShape="1">
          <a:blip r:embed="rId5">
            <a:alphaModFix/>
          </a:blip>
          <a:srcRect t="21451" r="60980" b="5905"/>
          <a:stretch/>
        </p:blipFill>
        <p:spPr>
          <a:xfrm>
            <a:off x="1172221" y="2032144"/>
            <a:ext cx="677298" cy="894701"/>
          </a:xfrm>
          <a:prstGeom prst="rect">
            <a:avLst/>
          </a:prstGeom>
          <a:noFill/>
          <a:ln>
            <a:noFill/>
          </a:ln>
        </p:spPr>
      </p:pic>
      <p:pic>
        <p:nvPicPr>
          <p:cNvPr id="27" name="Google Shape;288;p40"/>
          <p:cNvPicPr preferRelativeResize="0"/>
          <p:nvPr/>
        </p:nvPicPr>
        <p:blipFill rotWithShape="1">
          <a:blip r:embed="rId6">
            <a:alphaModFix/>
          </a:blip>
          <a:srcRect t="21401" r="60850" b="6733"/>
          <a:stretch/>
        </p:blipFill>
        <p:spPr>
          <a:xfrm>
            <a:off x="1312714" y="2197443"/>
            <a:ext cx="677298" cy="882146"/>
          </a:xfrm>
          <a:prstGeom prst="rect">
            <a:avLst/>
          </a:prstGeom>
          <a:noFill/>
          <a:ln>
            <a:noFill/>
          </a:ln>
        </p:spPr>
      </p:pic>
      <p:pic>
        <p:nvPicPr>
          <p:cNvPr id="28" name="Google Shape;289;p40"/>
          <p:cNvPicPr preferRelativeResize="0"/>
          <p:nvPr/>
        </p:nvPicPr>
        <p:blipFill rotWithShape="1">
          <a:blip r:embed="rId7">
            <a:alphaModFix/>
          </a:blip>
          <a:srcRect t="21195" r="60449" b="8991"/>
          <a:stretch/>
        </p:blipFill>
        <p:spPr>
          <a:xfrm>
            <a:off x="1465511" y="2354326"/>
            <a:ext cx="685294" cy="858365"/>
          </a:xfrm>
          <a:prstGeom prst="rect">
            <a:avLst/>
          </a:prstGeom>
          <a:noFill/>
          <a:ln>
            <a:noFill/>
          </a:ln>
        </p:spPr>
      </p:pic>
      <p:pic>
        <p:nvPicPr>
          <p:cNvPr id="29" name="Google Shape;284;p40"/>
          <p:cNvPicPr preferRelativeResize="0"/>
          <p:nvPr/>
        </p:nvPicPr>
        <p:blipFill rotWithShape="1">
          <a:blip r:embed="rId3">
            <a:alphaModFix/>
          </a:blip>
          <a:srcRect t="21880" r="61930" b="7943"/>
          <a:stretch/>
        </p:blipFill>
        <p:spPr>
          <a:xfrm>
            <a:off x="1405851" y="1739127"/>
            <a:ext cx="707377" cy="925167"/>
          </a:xfrm>
          <a:prstGeom prst="rect">
            <a:avLst/>
          </a:prstGeom>
          <a:noFill/>
          <a:ln>
            <a:noFill/>
          </a:ln>
        </p:spPr>
      </p:pic>
      <p:pic>
        <p:nvPicPr>
          <p:cNvPr id="30" name="Google Shape;285;p40"/>
          <p:cNvPicPr preferRelativeResize="0"/>
          <p:nvPr/>
        </p:nvPicPr>
        <p:blipFill rotWithShape="1">
          <a:blip r:embed="rId4">
            <a:alphaModFix/>
          </a:blip>
          <a:srcRect t="20912" r="60848" b="7715"/>
          <a:stretch/>
        </p:blipFill>
        <p:spPr>
          <a:xfrm>
            <a:off x="1519223" y="1869437"/>
            <a:ext cx="707377" cy="915096"/>
          </a:xfrm>
          <a:prstGeom prst="rect">
            <a:avLst/>
          </a:prstGeom>
          <a:noFill/>
          <a:ln>
            <a:noFill/>
          </a:ln>
        </p:spPr>
      </p:pic>
      <p:pic>
        <p:nvPicPr>
          <p:cNvPr id="31" name="Google Shape;286;p40"/>
          <p:cNvPicPr preferRelativeResize="0"/>
          <p:nvPr/>
        </p:nvPicPr>
        <p:blipFill rotWithShape="1">
          <a:blip r:embed="rId5">
            <a:alphaModFix/>
          </a:blip>
          <a:srcRect t="21451" r="60980" b="5905"/>
          <a:stretch/>
        </p:blipFill>
        <p:spPr>
          <a:xfrm>
            <a:off x="1681041" y="2032144"/>
            <a:ext cx="677298" cy="894701"/>
          </a:xfrm>
          <a:prstGeom prst="rect">
            <a:avLst/>
          </a:prstGeom>
          <a:noFill/>
          <a:ln>
            <a:noFill/>
          </a:ln>
        </p:spPr>
      </p:pic>
      <p:pic>
        <p:nvPicPr>
          <p:cNvPr id="32" name="Google Shape;288;p40"/>
          <p:cNvPicPr preferRelativeResize="0"/>
          <p:nvPr/>
        </p:nvPicPr>
        <p:blipFill rotWithShape="1">
          <a:blip r:embed="rId6">
            <a:alphaModFix/>
          </a:blip>
          <a:srcRect t="21401" r="60850" b="6733"/>
          <a:stretch/>
        </p:blipFill>
        <p:spPr>
          <a:xfrm>
            <a:off x="1821534" y="2197443"/>
            <a:ext cx="677298" cy="882146"/>
          </a:xfrm>
          <a:prstGeom prst="rect">
            <a:avLst/>
          </a:prstGeom>
          <a:noFill/>
          <a:ln>
            <a:noFill/>
          </a:ln>
        </p:spPr>
      </p:pic>
      <p:pic>
        <p:nvPicPr>
          <p:cNvPr id="33" name="Google Shape;289;p40"/>
          <p:cNvPicPr preferRelativeResize="0"/>
          <p:nvPr/>
        </p:nvPicPr>
        <p:blipFill rotWithShape="1">
          <a:blip r:embed="rId7">
            <a:alphaModFix/>
          </a:blip>
          <a:srcRect t="21195" r="60449" b="8991"/>
          <a:stretch/>
        </p:blipFill>
        <p:spPr>
          <a:xfrm>
            <a:off x="1974331" y="2354326"/>
            <a:ext cx="685294" cy="858365"/>
          </a:xfrm>
          <a:prstGeom prst="rect">
            <a:avLst/>
          </a:prstGeom>
          <a:noFill/>
          <a:ln>
            <a:noFill/>
          </a:ln>
        </p:spPr>
      </p:pic>
      <p:pic>
        <p:nvPicPr>
          <p:cNvPr id="34" name="Google Shape;284;p40"/>
          <p:cNvPicPr preferRelativeResize="0"/>
          <p:nvPr/>
        </p:nvPicPr>
        <p:blipFill rotWithShape="1">
          <a:blip r:embed="rId3">
            <a:alphaModFix/>
          </a:blip>
          <a:srcRect t="21880" r="61930" b="7943"/>
          <a:stretch/>
        </p:blipFill>
        <p:spPr>
          <a:xfrm>
            <a:off x="166987" y="2778888"/>
            <a:ext cx="707377" cy="925167"/>
          </a:xfrm>
          <a:prstGeom prst="rect">
            <a:avLst/>
          </a:prstGeom>
          <a:noFill/>
          <a:ln>
            <a:noFill/>
          </a:ln>
        </p:spPr>
      </p:pic>
      <p:pic>
        <p:nvPicPr>
          <p:cNvPr id="35" name="Google Shape;285;p40"/>
          <p:cNvPicPr preferRelativeResize="0"/>
          <p:nvPr/>
        </p:nvPicPr>
        <p:blipFill rotWithShape="1">
          <a:blip r:embed="rId4">
            <a:alphaModFix/>
          </a:blip>
          <a:srcRect t="20912" r="60848" b="7715"/>
          <a:stretch/>
        </p:blipFill>
        <p:spPr>
          <a:xfrm>
            <a:off x="280359" y="2909198"/>
            <a:ext cx="707377" cy="915096"/>
          </a:xfrm>
          <a:prstGeom prst="rect">
            <a:avLst/>
          </a:prstGeom>
          <a:noFill/>
          <a:ln>
            <a:noFill/>
          </a:ln>
        </p:spPr>
      </p:pic>
      <p:pic>
        <p:nvPicPr>
          <p:cNvPr id="36" name="Google Shape;286;p40"/>
          <p:cNvPicPr preferRelativeResize="0"/>
          <p:nvPr/>
        </p:nvPicPr>
        <p:blipFill rotWithShape="1">
          <a:blip r:embed="rId5">
            <a:alphaModFix/>
          </a:blip>
          <a:srcRect t="21451" r="60980" b="5905"/>
          <a:stretch/>
        </p:blipFill>
        <p:spPr>
          <a:xfrm>
            <a:off x="442177" y="3071905"/>
            <a:ext cx="677298" cy="894701"/>
          </a:xfrm>
          <a:prstGeom prst="rect">
            <a:avLst/>
          </a:prstGeom>
          <a:noFill/>
          <a:ln>
            <a:noFill/>
          </a:ln>
        </p:spPr>
      </p:pic>
      <p:pic>
        <p:nvPicPr>
          <p:cNvPr id="37" name="Google Shape;288;p40"/>
          <p:cNvPicPr preferRelativeResize="0"/>
          <p:nvPr/>
        </p:nvPicPr>
        <p:blipFill rotWithShape="1">
          <a:blip r:embed="rId6">
            <a:alphaModFix/>
          </a:blip>
          <a:srcRect t="21401" r="60850" b="6733"/>
          <a:stretch/>
        </p:blipFill>
        <p:spPr>
          <a:xfrm>
            <a:off x="582670" y="3237204"/>
            <a:ext cx="677298" cy="882146"/>
          </a:xfrm>
          <a:prstGeom prst="rect">
            <a:avLst/>
          </a:prstGeom>
          <a:noFill/>
          <a:ln>
            <a:noFill/>
          </a:ln>
        </p:spPr>
      </p:pic>
      <p:pic>
        <p:nvPicPr>
          <p:cNvPr id="38" name="Google Shape;289;p40"/>
          <p:cNvPicPr preferRelativeResize="0"/>
          <p:nvPr/>
        </p:nvPicPr>
        <p:blipFill rotWithShape="1">
          <a:blip r:embed="rId7">
            <a:alphaModFix/>
          </a:blip>
          <a:srcRect t="21195" r="60449" b="8991"/>
          <a:stretch/>
        </p:blipFill>
        <p:spPr>
          <a:xfrm>
            <a:off x="735467" y="3394087"/>
            <a:ext cx="685294" cy="858365"/>
          </a:xfrm>
          <a:prstGeom prst="rect">
            <a:avLst/>
          </a:prstGeom>
          <a:noFill/>
          <a:ln>
            <a:noFill/>
          </a:ln>
        </p:spPr>
      </p:pic>
      <p:pic>
        <p:nvPicPr>
          <p:cNvPr id="39" name="Google Shape;284;p40"/>
          <p:cNvPicPr preferRelativeResize="0"/>
          <p:nvPr/>
        </p:nvPicPr>
        <p:blipFill rotWithShape="1">
          <a:blip r:embed="rId3">
            <a:alphaModFix/>
          </a:blip>
          <a:srcRect t="21880" r="61930" b="7943"/>
          <a:stretch/>
        </p:blipFill>
        <p:spPr>
          <a:xfrm>
            <a:off x="879825" y="2769056"/>
            <a:ext cx="707377" cy="925167"/>
          </a:xfrm>
          <a:prstGeom prst="rect">
            <a:avLst/>
          </a:prstGeom>
          <a:noFill/>
          <a:ln>
            <a:noFill/>
          </a:ln>
        </p:spPr>
      </p:pic>
      <p:pic>
        <p:nvPicPr>
          <p:cNvPr id="40" name="Google Shape;285;p40"/>
          <p:cNvPicPr preferRelativeResize="0"/>
          <p:nvPr/>
        </p:nvPicPr>
        <p:blipFill rotWithShape="1">
          <a:blip r:embed="rId4">
            <a:alphaModFix/>
          </a:blip>
          <a:srcRect t="20912" r="60848" b="7715"/>
          <a:stretch/>
        </p:blipFill>
        <p:spPr>
          <a:xfrm>
            <a:off x="993197" y="2899366"/>
            <a:ext cx="707377" cy="915096"/>
          </a:xfrm>
          <a:prstGeom prst="rect">
            <a:avLst/>
          </a:prstGeom>
          <a:noFill/>
          <a:ln>
            <a:noFill/>
          </a:ln>
        </p:spPr>
      </p:pic>
      <p:pic>
        <p:nvPicPr>
          <p:cNvPr id="41" name="Google Shape;286;p40"/>
          <p:cNvPicPr preferRelativeResize="0"/>
          <p:nvPr/>
        </p:nvPicPr>
        <p:blipFill rotWithShape="1">
          <a:blip r:embed="rId5">
            <a:alphaModFix/>
          </a:blip>
          <a:srcRect t="21451" r="60980" b="5905"/>
          <a:stretch/>
        </p:blipFill>
        <p:spPr>
          <a:xfrm>
            <a:off x="1155015" y="3062073"/>
            <a:ext cx="677298" cy="894701"/>
          </a:xfrm>
          <a:prstGeom prst="rect">
            <a:avLst/>
          </a:prstGeom>
          <a:noFill/>
          <a:ln>
            <a:noFill/>
          </a:ln>
        </p:spPr>
      </p:pic>
      <p:pic>
        <p:nvPicPr>
          <p:cNvPr id="42" name="Google Shape;288;p40"/>
          <p:cNvPicPr preferRelativeResize="0"/>
          <p:nvPr/>
        </p:nvPicPr>
        <p:blipFill rotWithShape="1">
          <a:blip r:embed="rId6">
            <a:alphaModFix/>
          </a:blip>
          <a:srcRect t="21401" r="60850" b="6733"/>
          <a:stretch/>
        </p:blipFill>
        <p:spPr>
          <a:xfrm>
            <a:off x="1295508" y="3227372"/>
            <a:ext cx="677298" cy="882146"/>
          </a:xfrm>
          <a:prstGeom prst="rect">
            <a:avLst/>
          </a:prstGeom>
          <a:noFill/>
          <a:ln>
            <a:noFill/>
          </a:ln>
        </p:spPr>
      </p:pic>
      <p:pic>
        <p:nvPicPr>
          <p:cNvPr id="43" name="Google Shape;289;p40"/>
          <p:cNvPicPr preferRelativeResize="0"/>
          <p:nvPr/>
        </p:nvPicPr>
        <p:blipFill rotWithShape="1">
          <a:blip r:embed="rId7">
            <a:alphaModFix/>
          </a:blip>
          <a:srcRect t="21195" r="60449" b="8991"/>
          <a:stretch/>
        </p:blipFill>
        <p:spPr>
          <a:xfrm>
            <a:off x="1448305" y="3384255"/>
            <a:ext cx="685294" cy="858365"/>
          </a:xfrm>
          <a:prstGeom prst="rect">
            <a:avLst/>
          </a:prstGeom>
          <a:noFill/>
          <a:ln>
            <a:noFill/>
          </a:ln>
        </p:spPr>
      </p:pic>
      <p:pic>
        <p:nvPicPr>
          <p:cNvPr id="44" name="Google Shape;284;p40"/>
          <p:cNvPicPr preferRelativeResize="0"/>
          <p:nvPr/>
        </p:nvPicPr>
        <p:blipFill rotWithShape="1">
          <a:blip r:embed="rId3">
            <a:alphaModFix/>
          </a:blip>
          <a:srcRect t="21880" r="61930" b="7943"/>
          <a:stretch/>
        </p:blipFill>
        <p:spPr>
          <a:xfrm>
            <a:off x="1388645" y="2769056"/>
            <a:ext cx="707377" cy="925167"/>
          </a:xfrm>
          <a:prstGeom prst="rect">
            <a:avLst/>
          </a:prstGeom>
          <a:noFill/>
          <a:ln>
            <a:noFill/>
          </a:ln>
        </p:spPr>
      </p:pic>
      <p:pic>
        <p:nvPicPr>
          <p:cNvPr id="45" name="Google Shape;285;p40"/>
          <p:cNvPicPr preferRelativeResize="0"/>
          <p:nvPr/>
        </p:nvPicPr>
        <p:blipFill rotWithShape="1">
          <a:blip r:embed="rId4">
            <a:alphaModFix/>
          </a:blip>
          <a:srcRect t="20912" r="60848" b="7715"/>
          <a:stretch/>
        </p:blipFill>
        <p:spPr>
          <a:xfrm>
            <a:off x="1502017" y="2899366"/>
            <a:ext cx="707377" cy="915096"/>
          </a:xfrm>
          <a:prstGeom prst="rect">
            <a:avLst/>
          </a:prstGeom>
          <a:noFill/>
          <a:ln>
            <a:noFill/>
          </a:ln>
        </p:spPr>
      </p:pic>
      <p:pic>
        <p:nvPicPr>
          <p:cNvPr id="46" name="Google Shape;286;p40"/>
          <p:cNvPicPr preferRelativeResize="0"/>
          <p:nvPr/>
        </p:nvPicPr>
        <p:blipFill rotWithShape="1">
          <a:blip r:embed="rId5">
            <a:alphaModFix/>
          </a:blip>
          <a:srcRect t="21451" r="60980" b="5905"/>
          <a:stretch/>
        </p:blipFill>
        <p:spPr>
          <a:xfrm>
            <a:off x="1663835" y="3062073"/>
            <a:ext cx="677298" cy="894701"/>
          </a:xfrm>
          <a:prstGeom prst="rect">
            <a:avLst/>
          </a:prstGeom>
          <a:noFill/>
          <a:ln>
            <a:noFill/>
          </a:ln>
        </p:spPr>
      </p:pic>
      <p:pic>
        <p:nvPicPr>
          <p:cNvPr id="47" name="Google Shape;288;p40"/>
          <p:cNvPicPr preferRelativeResize="0"/>
          <p:nvPr/>
        </p:nvPicPr>
        <p:blipFill rotWithShape="1">
          <a:blip r:embed="rId6">
            <a:alphaModFix/>
          </a:blip>
          <a:srcRect t="21401" r="60850" b="6733"/>
          <a:stretch/>
        </p:blipFill>
        <p:spPr>
          <a:xfrm>
            <a:off x="1804328" y="3227372"/>
            <a:ext cx="677298" cy="882146"/>
          </a:xfrm>
          <a:prstGeom prst="rect">
            <a:avLst/>
          </a:prstGeom>
          <a:noFill/>
          <a:ln>
            <a:noFill/>
          </a:ln>
        </p:spPr>
      </p:pic>
      <p:pic>
        <p:nvPicPr>
          <p:cNvPr id="48" name="Google Shape;289;p40"/>
          <p:cNvPicPr preferRelativeResize="0"/>
          <p:nvPr/>
        </p:nvPicPr>
        <p:blipFill rotWithShape="1">
          <a:blip r:embed="rId7">
            <a:alphaModFix/>
          </a:blip>
          <a:srcRect t="21195" r="60449" b="8991"/>
          <a:stretch/>
        </p:blipFill>
        <p:spPr>
          <a:xfrm>
            <a:off x="1957125" y="3384255"/>
            <a:ext cx="685294" cy="858365"/>
          </a:xfrm>
          <a:prstGeom prst="rect">
            <a:avLst/>
          </a:prstGeom>
          <a:noFill/>
          <a:ln>
            <a:noFill/>
          </a:ln>
        </p:spPr>
      </p:pic>
      <p:sp>
        <p:nvSpPr>
          <p:cNvPr id="50" name="TextBox 49"/>
          <p:cNvSpPr txBox="1"/>
          <p:nvPr/>
        </p:nvSpPr>
        <p:spPr>
          <a:xfrm>
            <a:off x="0" y="4778478"/>
            <a:ext cx="2625213" cy="246221"/>
          </a:xfrm>
          <a:prstGeom prst="rect">
            <a:avLst/>
          </a:prstGeom>
          <a:noFill/>
        </p:spPr>
        <p:txBody>
          <a:bodyPr wrap="square" rtlCol="0">
            <a:spAutoFit/>
          </a:bodyPr>
          <a:lstStyle/>
          <a:p>
            <a:pPr algn="ctr"/>
            <a:r>
              <a:rPr lang="en-US" sz="1000" b="1" i="1" dirty="0"/>
              <a:t>Web scraping / file transformations</a:t>
            </a:r>
          </a:p>
        </p:txBody>
      </p:sp>
      <p:sp>
        <p:nvSpPr>
          <p:cNvPr id="51" name="TextBox 50"/>
          <p:cNvSpPr txBox="1"/>
          <p:nvPr/>
        </p:nvSpPr>
        <p:spPr>
          <a:xfrm>
            <a:off x="2939846" y="4790769"/>
            <a:ext cx="2625213" cy="246221"/>
          </a:xfrm>
          <a:prstGeom prst="rect">
            <a:avLst/>
          </a:prstGeom>
          <a:noFill/>
        </p:spPr>
        <p:txBody>
          <a:bodyPr wrap="square" rtlCol="0">
            <a:spAutoFit/>
          </a:bodyPr>
          <a:lstStyle/>
          <a:p>
            <a:pPr algn="ctr"/>
            <a:r>
              <a:rPr lang="en-US" sz="1000" b="1" i="1" dirty="0"/>
              <a:t>Columnar key for Python </a:t>
            </a:r>
            <a:r>
              <a:rPr lang="en-US" sz="1000" b="1" i="1" dirty="0" err="1"/>
              <a:t>dataframe</a:t>
            </a:r>
            <a:endParaRPr lang="en-US" sz="1000" b="1" i="1" dirty="0"/>
          </a:p>
        </p:txBody>
      </p:sp>
      <p:sp>
        <p:nvSpPr>
          <p:cNvPr id="52" name="TextBox 51"/>
          <p:cNvSpPr txBox="1"/>
          <p:nvPr/>
        </p:nvSpPr>
        <p:spPr>
          <a:xfrm>
            <a:off x="5909188" y="4794040"/>
            <a:ext cx="2625213" cy="246221"/>
          </a:xfrm>
          <a:prstGeom prst="rect">
            <a:avLst/>
          </a:prstGeom>
          <a:noFill/>
        </p:spPr>
        <p:txBody>
          <a:bodyPr wrap="square" rtlCol="0">
            <a:spAutoFit/>
          </a:bodyPr>
          <a:lstStyle/>
          <a:p>
            <a:pPr algn="ctr"/>
            <a:r>
              <a:rPr lang="en-US" sz="1000" b="1" i="1" dirty="0"/>
              <a:t>Internal database leveraging views</a:t>
            </a:r>
          </a:p>
        </p:txBody>
      </p:sp>
      <p:sp>
        <p:nvSpPr>
          <p:cNvPr id="54" name="Curved Up Arrow 53"/>
          <p:cNvSpPr/>
          <p:nvPr/>
        </p:nvSpPr>
        <p:spPr>
          <a:xfrm>
            <a:off x="1917290" y="4336025"/>
            <a:ext cx="2374491" cy="44613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Curved Up Arrow 54"/>
          <p:cNvSpPr/>
          <p:nvPr/>
        </p:nvSpPr>
        <p:spPr>
          <a:xfrm>
            <a:off x="4930877" y="4326193"/>
            <a:ext cx="2374491" cy="44613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41"/>
          <p:cNvPicPr preferRelativeResize="0"/>
          <p:nvPr/>
        </p:nvPicPr>
        <p:blipFill rotWithShape="1">
          <a:blip r:embed="rId3">
            <a:alphaModFix/>
          </a:blip>
          <a:srcRect l="19447" t="9613" r="6482" b="7055"/>
          <a:stretch/>
        </p:blipFill>
        <p:spPr>
          <a:xfrm>
            <a:off x="1096709" y="1142416"/>
            <a:ext cx="6247700" cy="3967098"/>
          </a:xfrm>
          <a:prstGeom prst="rect">
            <a:avLst/>
          </a:prstGeom>
          <a:noFill/>
          <a:ln>
            <a:noFill/>
          </a:ln>
        </p:spPr>
      </p:pic>
      <p:sp>
        <p:nvSpPr>
          <p:cNvPr id="301" name="Google Shape;301;p41"/>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Vaccination Dataset Sample Python Code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 name="Google Shape;183;p29"/>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184" name="Google Shape;184;p29"/>
          <p:cNvSpPr txBox="1">
            <a:spLocks noGrp="1"/>
          </p:cNvSpPr>
          <p:nvPr>
            <p:ph type="title"/>
          </p:nvPr>
        </p:nvSpPr>
        <p:spPr>
          <a:xfrm>
            <a:off x="311700" y="280800"/>
            <a:ext cx="8520600" cy="736925"/>
          </a:xfrm>
          <a:prstGeom prst="rect">
            <a:avLst/>
          </a:prstGeom>
        </p:spPr>
        <p:txBody>
          <a:bodyPr spcFirstLastPara="1" wrap="square" lIns="91425" tIns="91425" rIns="91425" bIns="91425" anchor="t" anchorCtr="0">
            <a:normAutofit fontScale="90000"/>
          </a:bodyPr>
          <a:lstStyle/>
          <a:p>
            <a:r>
              <a:rPr lang="en" sz="2200" dirty="0"/>
              <a:t>Entity Relationships</a:t>
            </a:r>
            <a:br>
              <a:rPr lang="en" dirty="0"/>
            </a:br>
            <a:r>
              <a:rPr lang="en" dirty="0"/>
              <a:t>Census Household Pulse Survey</a:t>
            </a:r>
            <a:endParaRPr dirty="0"/>
          </a:p>
        </p:txBody>
      </p:sp>
      <p:pic>
        <p:nvPicPr>
          <p:cNvPr id="4" name="Picture 3" descr="Diagram&#10;&#10;Description automatically generated">
            <a:extLst>
              <a:ext uri="{FF2B5EF4-FFF2-40B4-BE49-F238E27FC236}">
                <a16:creationId xmlns:a16="http://schemas.microsoft.com/office/drawing/2014/main" id="{D350C588-8FD4-B140-B35C-DEEFEF26B0B4}"/>
              </a:ext>
            </a:extLst>
          </p:cNvPr>
          <p:cNvPicPr>
            <a:picLocks noChangeAspect="1"/>
          </p:cNvPicPr>
          <p:nvPr/>
        </p:nvPicPr>
        <p:blipFill>
          <a:blip r:embed="rId3"/>
          <a:stretch>
            <a:fillRect/>
          </a:stretch>
        </p:blipFill>
        <p:spPr>
          <a:xfrm>
            <a:off x="2797666" y="1308575"/>
            <a:ext cx="3264981" cy="377658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 name="Google Shape;183;p29"/>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184" name="Google Shape;184;p29"/>
          <p:cNvSpPr txBox="1">
            <a:spLocks noGrp="1"/>
          </p:cNvSpPr>
          <p:nvPr>
            <p:ph type="title"/>
          </p:nvPr>
        </p:nvSpPr>
        <p:spPr>
          <a:xfrm>
            <a:off x="311700" y="280800"/>
            <a:ext cx="8520600" cy="736925"/>
          </a:xfrm>
          <a:prstGeom prst="rect">
            <a:avLst/>
          </a:prstGeom>
        </p:spPr>
        <p:txBody>
          <a:bodyPr spcFirstLastPara="1" wrap="square" lIns="91425" tIns="91425" rIns="91425" bIns="91425" anchor="t" anchorCtr="0">
            <a:normAutofit fontScale="90000"/>
          </a:bodyPr>
          <a:lstStyle/>
          <a:p>
            <a:r>
              <a:rPr lang="en" sz="2200" dirty="0"/>
              <a:t>Entity Relationships</a:t>
            </a:r>
            <a:br>
              <a:rPr lang="en" dirty="0"/>
            </a:br>
            <a:r>
              <a:rPr lang="en" dirty="0"/>
              <a:t>Social Disorder and Demonstration Events</a:t>
            </a:r>
            <a:endParaRPr dirty="0"/>
          </a:p>
        </p:txBody>
      </p:sp>
      <p:pic>
        <p:nvPicPr>
          <p:cNvPr id="3" name="Picture 2" descr="Diagram, schematic&#10;&#10;Description automatically generated">
            <a:extLst>
              <a:ext uri="{FF2B5EF4-FFF2-40B4-BE49-F238E27FC236}">
                <a16:creationId xmlns:a16="http://schemas.microsoft.com/office/drawing/2014/main" id="{EA7DF437-D18E-2948-9FCC-57CEDCB3CC92}"/>
              </a:ext>
            </a:extLst>
          </p:cNvPr>
          <p:cNvPicPr>
            <a:picLocks noChangeAspect="1"/>
          </p:cNvPicPr>
          <p:nvPr/>
        </p:nvPicPr>
        <p:blipFill>
          <a:blip r:embed="rId3"/>
          <a:stretch>
            <a:fillRect/>
          </a:stretch>
        </p:blipFill>
        <p:spPr>
          <a:xfrm>
            <a:off x="1280160" y="1152176"/>
            <a:ext cx="5843125" cy="3946604"/>
          </a:xfrm>
          <a:prstGeom prst="rect">
            <a:avLst/>
          </a:prstGeom>
        </p:spPr>
      </p:pic>
    </p:spTree>
    <p:extLst>
      <p:ext uri="{BB962C8B-B14F-4D97-AF65-F5344CB8AC3E}">
        <p14:creationId xmlns:p14="http://schemas.microsoft.com/office/powerpoint/2010/main" val="3708052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 name="Google Shape;183;p29"/>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184" name="Google Shape;184;p29"/>
          <p:cNvSpPr txBox="1">
            <a:spLocks noGrp="1"/>
          </p:cNvSpPr>
          <p:nvPr>
            <p:ph type="title"/>
          </p:nvPr>
        </p:nvSpPr>
        <p:spPr>
          <a:xfrm>
            <a:off x="311700" y="280800"/>
            <a:ext cx="8520600" cy="736925"/>
          </a:xfrm>
          <a:prstGeom prst="rect">
            <a:avLst/>
          </a:prstGeom>
        </p:spPr>
        <p:txBody>
          <a:bodyPr spcFirstLastPara="1" wrap="square" lIns="91425" tIns="91425" rIns="91425" bIns="91425" anchor="t" anchorCtr="0">
            <a:normAutofit fontScale="90000"/>
          </a:bodyPr>
          <a:lstStyle/>
          <a:p>
            <a:r>
              <a:rPr lang="en" sz="2200" dirty="0"/>
              <a:t>Entity Relationships</a:t>
            </a:r>
            <a:br>
              <a:rPr lang="en" dirty="0"/>
            </a:br>
            <a:r>
              <a:rPr lang="en" dirty="0"/>
              <a:t>2020 U.S. Elections</a:t>
            </a:r>
            <a:endParaRPr dirty="0"/>
          </a:p>
        </p:txBody>
      </p:sp>
      <p:pic>
        <p:nvPicPr>
          <p:cNvPr id="4" name="Picture 3" descr="Diagram&#10;&#10;Description automatically generated">
            <a:extLst>
              <a:ext uri="{FF2B5EF4-FFF2-40B4-BE49-F238E27FC236}">
                <a16:creationId xmlns:a16="http://schemas.microsoft.com/office/drawing/2014/main" id="{198103D9-0DFA-224C-ADE5-BC0C569DE57E}"/>
              </a:ext>
            </a:extLst>
          </p:cNvPr>
          <p:cNvPicPr>
            <a:picLocks noChangeAspect="1"/>
          </p:cNvPicPr>
          <p:nvPr/>
        </p:nvPicPr>
        <p:blipFill>
          <a:blip r:embed="rId3"/>
          <a:stretch>
            <a:fillRect/>
          </a:stretch>
        </p:blipFill>
        <p:spPr>
          <a:xfrm>
            <a:off x="675805" y="1212475"/>
            <a:ext cx="7021058" cy="3873263"/>
          </a:xfrm>
          <a:prstGeom prst="rect">
            <a:avLst/>
          </a:prstGeom>
        </p:spPr>
      </p:pic>
    </p:spTree>
    <p:extLst>
      <p:ext uri="{BB962C8B-B14F-4D97-AF65-F5344CB8AC3E}">
        <p14:creationId xmlns:p14="http://schemas.microsoft.com/office/powerpoint/2010/main" val="1710682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 name="Google Shape;183;p29"/>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184" name="Google Shape;184;p29"/>
          <p:cNvSpPr txBox="1">
            <a:spLocks noGrp="1"/>
          </p:cNvSpPr>
          <p:nvPr>
            <p:ph type="title"/>
          </p:nvPr>
        </p:nvSpPr>
        <p:spPr>
          <a:xfrm>
            <a:off x="311700" y="280800"/>
            <a:ext cx="8520600" cy="736925"/>
          </a:xfrm>
          <a:prstGeom prst="rect">
            <a:avLst/>
          </a:prstGeom>
        </p:spPr>
        <p:txBody>
          <a:bodyPr spcFirstLastPara="1" wrap="square" lIns="91425" tIns="91425" rIns="91425" bIns="91425" anchor="t" anchorCtr="0">
            <a:normAutofit fontScale="90000"/>
          </a:bodyPr>
          <a:lstStyle/>
          <a:p>
            <a:r>
              <a:rPr lang="en" sz="2200" dirty="0"/>
              <a:t>Data Model</a:t>
            </a:r>
            <a:br>
              <a:rPr lang="en" dirty="0"/>
            </a:br>
            <a:r>
              <a:rPr lang="en" dirty="0"/>
              <a:t>Staging Database EERD</a:t>
            </a:r>
            <a:endParaRPr dirty="0"/>
          </a:p>
        </p:txBody>
      </p:sp>
      <p:pic>
        <p:nvPicPr>
          <p:cNvPr id="2" name="Picture 2" descr="Timeline&#10;&#10;Description automatically generated">
            <a:extLst>
              <a:ext uri="{FF2B5EF4-FFF2-40B4-BE49-F238E27FC236}">
                <a16:creationId xmlns:a16="http://schemas.microsoft.com/office/drawing/2014/main" id="{9F27BC4E-7EAF-4FFC-A23B-A2203B9A5A86}"/>
              </a:ext>
            </a:extLst>
          </p:cNvPr>
          <p:cNvPicPr>
            <a:picLocks noChangeAspect="1"/>
          </p:cNvPicPr>
          <p:nvPr/>
        </p:nvPicPr>
        <p:blipFill rotWithShape="1">
          <a:blip r:embed="rId3"/>
          <a:srcRect r="636" b="263"/>
          <a:stretch/>
        </p:blipFill>
        <p:spPr>
          <a:xfrm>
            <a:off x="1781856" y="1201084"/>
            <a:ext cx="4784288" cy="3863935"/>
          </a:xfrm>
          <a:prstGeom prst="rect">
            <a:avLst/>
          </a:prstGeom>
        </p:spPr>
      </p:pic>
    </p:spTree>
    <p:extLst>
      <p:ext uri="{BB962C8B-B14F-4D97-AF65-F5344CB8AC3E}">
        <p14:creationId xmlns:p14="http://schemas.microsoft.com/office/powerpoint/2010/main" val="23895476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7"/>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 name="Google Shape;165;p27"/>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166" name="Google Shape;166;p2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Transactional Database - Entity Relationship</a:t>
            </a:r>
            <a:endParaRPr/>
          </a:p>
        </p:txBody>
      </p:sp>
      <p:sp>
        <p:nvSpPr>
          <p:cNvPr id="167" name="Google Shape;167;p27"/>
          <p:cNvSpPr txBox="1">
            <a:spLocks noGrp="1"/>
          </p:cNvSpPr>
          <p:nvPr>
            <p:ph type="body" idx="1"/>
          </p:nvPr>
        </p:nvSpPr>
        <p:spPr>
          <a:xfrm>
            <a:off x="311700" y="1152474"/>
            <a:ext cx="3323229" cy="3997951"/>
          </a:xfrm>
          <a:prstGeom prst="rect">
            <a:avLst/>
          </a:prstGeom>
        </p:spPr>
        <p:txBody>
          <a:bodyPr spcFirstLastPara="1" wrap="square" lIns="91425" tIns="91425" rIns="91425" bIns="91425" anchor="t" anchorCtr="0">
            <a:normAutofit fontScale="92500"/>
          </a:bodyPr>
          <a:lstStyle/>
          <a:p>
            <a:pPr indent="-182880">
              <a:lnSpc>
                <a:spcPct val="140000"/>
              </a:lnSpc>
              <a:buSzPct val="100000"/>
              <a:buFont typeface="Arial" pitchFamily="34" charset="0"/>
              <a:buChar char="•"/>
            </a:pPr>
            <a:r>
              <a:rPr lang="en-US" sz="700" dirty="0"/>
              <a:t>Snowflake model with multiple subjects</a:t>
            </a:r>
          </a:p>
          <a:p>
            <a:pPr indent="-182880">
              <a:lnSpc>
                <a:spcPct val="140000"/>
              </a:lnSpc>
              <a:buSzPct val="100000"/>
              <a:buFont typeface="Arial" pitchFamily="34" charset="0"/>
              <a:buChar char="•"/>
            </a:pPr>
            <a:r>
              <a:rPr lang="en-US" sz="700" dirty="0"/>
              <a:t>County-level facts:</a:t>
            </a:r>
          </a:p>
          <a:p>
            <a:pPr lvl="1" indent="-182880">
              <a:lnSpc>
                <a:spcPct val="140000"/>
              </a:lnSpc>
              <a:buSzPct val="100000"/>
              <a:buFont typeface="Arial" panose="020B0604020202020204" pitchFamily="34" charset="0"/>
              <a:buChar char="•"/>
            </a:pPr>
            <a:r>
              <a:rPr lang="en-US" sz="700" dirty="0"/>
              <a:t>Case and Mortality Counts</a:t>
            </a:r>
          </a:p>
          <a:p>
            <a:pPr lvl="1" indent="-182880">
              <a:lnSpc>
                <a:spcPct val="140000"/>
              </a:lnSpc>
              <a:buSzPct val="100000"/>
              <a:buFont typeface="Arial" panose="020B0604020202020204" pitchFamily="34" charset="0"/>
              <a:buChar char="•"/>
            </a:pPr>
            <a:r>
              <a:rPr lang="en-US" sz="700" dirty="0"/>
              <a:t>Demographics (Annual)</a:t>
            </a:r>
          </a:p>
          <a:p>
            <a:pPr lvl="1" indent="-182880">
              <a:lnSpc>
                <a:spcPct val="140000"/>
              </a:lnSpc>
              <a:buSzPct val="100000"/>
              <a:buFont typeface="Arial" panose="020B0604020202020204" pitchFamily="34" charset="0"/>
              <a:buChar char="•"/>
            </a:pPr>
            <a:r>
              <a:rPr lang="en-US" sz="700" dirty="0"/>
              <a:t>Election Results</a:t>
            </a:r>
          </a:p>
          <a:p>
            <a:pPr lvl="1" indent="-182880">
              <a:lnSpc>
                <a:spcPct val="140000"/>
              </a:lnSpc>
              <a:buSzPct val="100000"/>
              <a:buFont typeface="Arial" panose="020B0604020202020204" pitchFamily="34" charset="0"/>
              <a:buChar char="•"/>
            </a:pPr>
            <a:r>
              <a:rPr lang="en-US" sz="700" dirty="0"/>
              <a:t>Political Party Registration</a:t>
            </a:r>
          </a:p>
          <a:p>
            <a:pPr lvl="1" indent="-182880">
              <a:lnSpc>
                <a:spcPct val="140000"/>
              </a:lnSpc>
              <a:buSzPct val="100000"/>
              <a:buFont typeface="Arial" panose="020B0604020202020204" pitchFamily="34" charset="0"/>
              <a:buChar char="•"/>
            </a:pPr>
            <a:r>
              <a:rPr lang="en-US" sz="700" dirty="0"/>
              <a:t>Social Gathering Events</a:t>
            </a:r>
          </a:p>
          <a:p>
            <a:pPr indent="-182880">
              <a:lnSpc>
                <a:spcPct val="140000"/>
              </a:lnSpc>
              <a:buSzPct val="100000"/>
              <a:buFont typeface="Arial" pitchFamily="34" charset="0"/>
              <a:buChar char="•"/>
            </a:pPr>
            <a:r>
              <a:rPr lang="en-US" sz="700" dirty="0"/>
              <a:t>State-level facts:</a:t>
            </a:r>
          </a:p>
          <a:p>
            <a:pPr lvl="1" indent="-182880">
              <a:lnSpc>
                <a:spcPct val="140000"/>
              </a:lnSpc>
              <a:buSzPct val="100000"/>
              <a:buFont typeface="Arial" panose="020B0604020202020204" pitchFamily="34" charset="0"/>
              <a:buChar char="•"/>
            </a:pPr>
            <a:r>
              <a:rPr lang="en-US" sz="700" dirty="0"/>
              <a:t>Vaccination by Characteristics (Weekly)</a:t>
            </a:r>
          </a:p>
          <a:p>
            <a:pPr lvl="1" indent="-182880">
              <a:lnSpc>
                <a:spcPct val="140000"/>
              </a:lnSpc>
              <a:buSzPct val="100000"/>
              <a:buFont typeface="Arial" panose="020B0604020202020204" pitchFamily="34" charset="0"/>
              <a:buChar char="•"/>
            </a:pPr>
            <a:r>
              <a:rPr lang="en-US" sz="700" dirty="0"/>
              <a:t>Vaccine Hesitancy by Characteristics (Weekly)</a:t>
            </a:r>
          </a:p>
          <a:p>
            <a:pPr indent="-182880">
              <a:lnSpc>
                <a:spcPct val="140000"/>
              </a:lnSpc>
              <a:buSzPct val="100000"/>
              <a:buFont typeface="Arial" pitchFamily="34" charset="0"/>
              <a:buChar char="•"/>
            </a:pPr>
            <a:r>
              <a:rPr lang="en-US" sz="700" dirty="0"/>
              <a:t>Dimensions:</a:t>
            </a:r>
          </a:p>
          <a:p>
            <a:pPr lvl="1" indent="-182880">
              <a:lnSpc>
                <a:spcPct val="140000"/>
              </a:lnSpc>
              <a:buSzPct val="100000"/>
              <a:buFont typeface="Arial" panose="020B0604020202020204" pitchFamily="34" charset="0"/>
              <a:buChar char="•"/>
            </a:pPr>
            <a:r>
              <a:rPr lang="en-US" sz="700" dirty="0"/>
              <a:t>Geographic areas: County, State</a:t>
            </a:r>
          </a:p>
          <a:p>
            <a:pPr lvl="1" indent="-182880">
              <a:lnSpc>
                <a:spcPct val="140000"/>
              </a:lnSpc>
              <a:buSzPct val="100000"/>
              <a:buFont typeface="Arial" panose="020B0604020202020204" pitchFamily="34" charset="0"/>
              <a:buChar char="•"/>
            </a:pPr>
            <a:r>
              <a:rPr lang="en-US" sz="700" dirty="0"/>
              <a:t>Time periods: Date, Week, Year</a:t>
            </a:r>
          </a:p>
          <a:p>
            <a:pPr lvl="1" indent="-182880">
              <a:lnSpc>
                <a:spcPct val="140000"/>
              </a:lnSpc>
              <a:buSzPct val="100000"/>
              <a:buFont typeface="Arial" panose="020B0604020202020204" pitchFamily="34" charset="0"/>
              <a:buChar char="•"/>
            </a:pPr>
            <a:r>
              <a:rPr lang="en-US" sz="700" dirty="0"/>
              <a:t>Slowly changing dimensions: Demographic, Political Party Registration</a:t>
            </a:r>
          </a:p>
          <a:p>
            <a:pPr lvl="1" indent="-182880">
              <a:lnSpc>
                <a:spcPct val="140000"/>
              </a:lnSpc>
              <a:buSzPct val="100000"/>
              <a:buFont typeface="Arial" panose="020B0604020202020204" pitchFamily="34" charset="0"/>
              <a:buChar char="•"/>
            </a:pPr>
            <a:r>
              <a:rPr lang="en-US" sz="700" dirty="0"/>
              <a:t>Subject-specific reference dimensions</a:t>
            </a:r>
          </a:p>
          <a:p>
            <a:pPr indent="-182880">
              <a:lnSpc>
                <a:spcPct val="140000"/>
              </a:lnSpc>
              <a:buSzPct val="100000"/>
              <a:buFont typeface="Arial" pitchFamily="34" charset="0"/>
              <a:buChar char="•"/>
            </a:pPr>
            <a:r>
              <a:rPr lang="en-US" sz="700" dirty="0"/>
              <a:t>Rolled ups to facilitate joining across time periods:</a:t>
            </a:r>
          </a:p>
          <a:p>
            <a:pPr lvl="1" indent="-182880">
              <a:lnSpc>
                <a:spcPct val="140000"/>
              </a:lnSpc>
              <a:buSzPct val="100000"/>
              <a:buFont typeface="Arial" panose="020B0604020202020204" pitchFamily="34" charset="0"/>
              <a:buChar char="•"/>
            </a:pPr>
            <a:r>
              <a:rPr lang="en-US" sz="700" dirty="0"/>
              <a:t>Covid Case State Weekly Summary</a:t>
            </a:r>
            <a:endParaRPr lang="en" sz="700" dirty="0"/>
          </a:p>
          <a:p>
            <a:pPr marL="457200" lvl="0" indent="-182880" algn="l" rtl="0">
              <a:lnSpc>
                <a:spcPct val="140000"/>
              </a:lnSpc>
              <a:spcBef>
                <a:spcPts val="0"/>
              </a:spcBef>
              <a:spcAft>
                <a:spcPts val="0"/>
              </a:spcAft>
              <a:buSzPct val="100000"/>
              <a:buFont typeface="Arial" panose="020B0604020202020204" pitchFamily="34" charset="0"/>
              <a:buChar char="•"/>
            </a:pPr>
            <a:endParaRPr lang="en" sz="700" dirty="0"/>
          </a:p>
          <a:p>
            <a:pPr marL="457200" lvl="0" indent="-182880" algn="l" rtl="0">
              <a:lnSpc>
                <a:spcPct val="140000"/>
              </a:lnSpc>
              <a:spcBef>
                <a:spcPts val="0"/>
              </a:spcBef>
              <a:spcAft>
                <a:spcPts val="0"/>
              </a:spcAft>
              <a:buSzPct val="100000"/>
              <a:buFont typeface="Arial" panose="020B0604020202020204" pitchFamily="34" charset="0"/>
              <a:buChar char="•"/>
            </a:pPr>
            <a:r>
              <a:rPr lang="en" sz="700" dirty="0"/>
              <a:t>Census Demographic and Household Surveys:</a:t>
            </a:r>
            <a:endParaRPr sz="700" dirty="0"/>
          </a:p>
          <a:p>
            <a:pPr marL="914400" lvl="1" indent="-182880" algn="l" rtl="0">
              <a:lnSpc>
                <a:spcPct val="140000"/>
              </a:lnSpc>
              <a:spcBef>
                <a:spcPts val="0"/>
              </a:spcBef>
              <a:spcAft>
                <a:spcPts val="0"/>
              </a:spcAft>
              <a:buSzPct val="100000"/>
              <a:buFont typeface="Arial" panose="020B0604020202020204" pitchFamily="34" charset="0"/>
              <a:buChar char="•"/>
            </a:pPr>
            <a:r>
              <a:rPr lang="en" sz="700" dirty="0"/>
              <a:t>Survey question responses by characteristics</a:t>
            </a:r>
            <a:endParaRPr sz="700" dirty="0"/>
          </a:p>
          <a:p>
            <a:pPr marL="914400" lvl="1" indent="-182880" algn="l" rtl="0">
              <a:lnSpc>
                <a:spcPct val="140000"/>
              </a:lnSpc>
              <a:spcBef>
                <a:spcPts val="0"/>
              </a:spcBef>
              <a:spcAft>
                <a:spcPts val="0"/>
              </a:spcAft>
              <a:buSzPct val="100000"/>
              <a:buFont typeface="Arial" panose="020B0604020202020204" pitchFamily="34" charset="0"/>
              <a:buChar char="•"/>
            </a:pPr>
            <a:r>
              <a:rPr lang="en" sz="700" dirty="0"/>
              <a:t>Responses can be broken down to more detailed responses</a:t>
            </a:r>
            <a:endParaRPr sz="700" dirty="0"/>
          </a:p>
          <a:p>
            <a:pPr marL="914400" lvl="1" indent="-182880" algn="l" rtl="0">
              <a:lnSpc>
                <a:spcPct val="140000"/>
              </a:lnSpc>
              <a:spcBef>
                <a:spcPts val="0"/>
              </a:spcBef>
              <a:spcAft>
                <a:spcPts val="0"/>
              </a:spcAft>
              <a:buSzPct val="100000"/>
              <a:buFont typeface="Arial" panose="020B0604020202020204" pitchFamily="34" charset="0"/>
              <a:buChar char="•"/>
            </a:pPr>
            <a:r>
              <a:rPr lang="en" sz="700" dirty="0"/>
              <a:t>Multiple characteristics in table</a:t>
            </a:r>
            <a:endParaRPr sz="700" dirty="0"/>
          </a:p>
          <a:p>
            <a:pPr marL="914400" lvl="1" indent="-182880" algn="l" rtl="0">
              <a:lnSpc>
                <a:spcPct val="140000"/>
              </a:lnSpc>
              <a:spcBef>
                <a:spcPts val="0"/>
              </a:spcBef>
              <a:spcAft>
                <a:spcPts val="0"/>
              </a:spcAft>
              <a:buSzPct val="100000"/>
              <a:buFont typeface="Arial" panose="020B0604020202020204" pitchFamily="34" charset="0"/>
              <a:buChar char="•"/>
            </a:pPr>
            <a:r>
              <a:rPr lang="en" sz="700" dirty="0"/>
              <a:t>Worksheets for each region</a:t>
            </a:r>
            <a:endParaRPr sz="700" dirty="0"/>
          </a:p>
          <a:p>
            <a:pPr marL="457200" lvl="0" indent="-182880" algn="l" rtl="0">
              <a:lnSpc>
                <a:spcPct val="140000"/>
              </a:lnSpc>
              <a:spcBef>
                <a:spcPts val="0"/>
              </a:spcBef>
              <a:spcAft>
                <a:spcPts val="0"/>
              </a:spcAft>
              <a:buSzPct val="100000"/>
              <a:buFont typeface="Arial" panose="020B0604020202020204" pitchFamily="34" charset="0"/>
              <a:buChar char="•"/>
            </a:pPr>
            <a:r>
              <a:rPr lang="en" sz="700" dirty="0"/>
              <a:t>Data shared among multiple datasets</a:t>
            </a:r>
            <a:endParaRPr sz="700" dirty="0"/>
          </a:p>
          <a:p>
            <a:pPr marL="914400" lvl="1" indent="-182880" algn="l" rtl="0">
              <a:lnSpc>
                <a:spcPct val="140000"/>
              </a:lnSpc>
              <a:spcBef>
                <a:spcPts val="0"/>
              </a:spcBef>
              <a:spcAft>
                <a:spcPts val="0"/>
              </a:spcAft>
              <a:buSzPct val="100000"/>
              <a:buFont typeface="Arial" panose="020B0604020202020204" pitchFamily="34" charset="0"/>
              <a:buChar char="•"/>
            </a:pPr>
            <a:r>
              <a:rPr lang="en" sz="700" dirty="0"/>
              <a:t>Geographic: County, State</a:t>
            </a:r>
            <a:endParaRPr sz="700" dirty="0"/>
          </a:p>
          <a:p>
            <a:pPr marL="914400" lvl="1" indent="-182880" algn="l" rtl="0">
              <a:lnSpc>
                <a:spcPct val="140000"/>
              </a:lnSpc>
              <a:spcBef>
                <a:spcPts val="0"/>
              </a:spcBef>
              <a:spcAft>
                <a:spcPts val="0"/>
              </a:spcAft>
              <a:buSzPct val="100000"/>
              <a:buFont typeface="Arial" panose="020B0604020202020204" pitchFamily="34" charset="0"/>
              <a:buChar char="•"/>
            </a:pPr>
            <a:r>
              <a:rPr lang="en" sz="700" dirty="0"/>
              <a:t>Time period: Date, Week, Year</a:t>
            </a:r>
            <a:endParaRPr sz="700" dirty="0"/>
          </a:p>
          <a:p>
            <a:pPr marL="914400" lvl="1" indent="-182880" algn="l" rtl="0">
              <a:lnSpc>
                <a:spcPct val="140000"/>
              </a:lnSpc>
              <a:spcBef>
                <a:spcPts val="0"/>
              </a:spcBef>
              <a:spcAft>
                <a:spcPts val="0"/>
              </a:spcAft>
              <a:buSzPct val="100000"/>
              <a:buFont typeface="Arial" panose="020B0604020202020204" pitchFamily="34" charset="0"/>
              <a:buChar char="•"/>
            </a:pPr>
            <a:r>
              <a:rPr lang="en" sz="700" dirty="0"/>
              <a:t>Characteristics: County Census, Survey</a:t>
            </a:r>
            <a:endParaRPr sz="700" dirty="0"/>
          </a:p>
          <a:p>
            <a:pPr marL="914400" lvl="1" indent="-182880" algn="l" rtl="0">
              <a:lnSpc>
                <a:spcPct val="140000"/>
              </a:lnSpc>
              <a:spcBef>
                <a:spcPts val="0"/>
              </a:spcBef>
              <a:spcAft>
                <a:spcPts val="0"/>
              </a:spcAft>
              <a:buSzPct val="100000"/>
              <a:buFont typeface="Arial" panose="020B0604020202020204" pitchFamily="34" charset="0"/>
              <a:buChar char="•"/>
            </a:pPr>
            <a:r>
              <a:rPr lang="en" sz="700" dirty="0"/>
              <a:t>Event: Actor, Actor Type, Event Types</a:t>
            </a:r>
            <a:endParaRPr sz="700" dirty="0"/>
          </a:p>
        </p:txBody>
      </p:sp>
      <p:pic>
        <p:nvPicPr>
          <p:cNvPr id="168" name="Google Shape;168;p27"/>
          <p:cNvPicPr preferRelativeResize="0"/>
          <p:nvPr/>
        </p:nvPicPr>
        <p:blipFill>
          <a:blip r:embed="rId3">
            <a:alphaModFix/>
          </a:blip>
          <a:stretch>
            <a:fillRect/>
          </a:stretch>
        </p:blipFill>
        <p:spPr>
          <a:xfrm>
            <a:off x="3786069" y="1145548"/>
            <a:ext cx="5378031" cy="399795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8" name="Google Shape;308;p42"/>
          <p:cNvPicPr preferRelativeResize="0"/>
          <p:nvPr/>
        </p:nvPicPr>
        <p:blipFill rotWithShape="1">
          <a:blip r:embed="rId3">
            <a:alphaModFix/>
          </a:blip>
          <a:srcRect l="30809" t="17806" r="16709" b="16869"/>
          <a:stretch/>
        </p:blipFill>
        <p:spPr>
          <a:xfrm>
            <a:off x="1224116" y="1214682"/>
            <a:ext cx="5481108" cy="3837378"/>
          </a:xfrm>
          <a:prstGeom prst="rect">
            <a:avLst/>
          </a:prstGeom>
          <a:noFill/>
          <a:ln>
            <a:noFill/>
          </a:ln>
        </p:spPr>
      </p:pic>
      <p:sp>
        <p:nvSpPr>
          <p:cNvPr id="5" name="Google Shape;301;p41"/>
          <p:cNvSpPr/>
          <p:nvPr/>
        </p:nvSpPr>
        <p:spPr>
          <a:xfrm>
            <a:off x="0" y="-120408"/>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2"/>
          <p:cNvSpPr txBox="1">
            <a:spLocks noGrp="1"/>
          </p:cNvSpPr>
          <p:nvPr>
            <p:ph type="title"/>
          </p:nvPr>
        </p:nvSpPr>
        <p:spPr>
          <a:xfrm>
            <a:off x="311700" y="33441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SQL Views Sample Queries - State_Overview</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4" name="Google Shape;314;p43"/>
          <p:cNvPicPr preferRelativeResize="0"/>
          <p:nvPr/>
        </p:nvPicPr>
        <p:blipFill rotWithShape="1">
          <a:blip r:embed="rId3">
            <a:alphaModFix/>
          </a:blip>
          <a:srcRect l="31288" t="17910" r="16661" b="17659"/>
          <a:stretch/>
        </p:blipFill>
        <p:spPr>
          <a:xfrm>
            <a:off x="1533831" y="1253614"/>
            <a:ext cx="5508523" cy="3835238"/>
          </a:xfrm>
          <a:prstGeom prst="rect">
            <a:avLst/>
          </a:prstGeom>
          <a:noFill/>
          <a:ln>
            <a:noFill/>
          </a:ln>
        </p:spPr>
      </p:pic>
      <p:sp>
        <p:nvSpPr>
          <p:cNvPr id="5" name="Google Shape;301;p41"/>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3"/>
          <p:cNvSpPr txBox="1">
            <a:spLocks noGrp="1"/>
          </p:cNvSpPr>
          <p:nvPr>
            <p:ph type="title"/>
          </p:nvPr>
        </p:nvSpPr>
        <p:spPr>
          <a:xfrm>
            <a:off x="69650" y="253297"/>
            <a:ext cx="8762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SQL Views Sample - Vaccination Choice R</a:t>
            </a:r>
            <a:r>
              <a:rPr lang="en-US" dirty="0"/>
              <a:t>e</a:t>
            </a:r>
            <a:r>
              <a:rPr lang="en" dirty="0"/>
              <a:t>asons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p:nvPr/>
        </p:nvSpPr>
        <p:spPr>
          <a:xfrm>
            <a:off x="0" y="131600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68" name="Google Shape;68;p15"/>
          <p:cNvSpPr txBox="1">
            <a:spLocks noGrp="1"/>
          </p:cNvSpPr>
          <p:nvPr>
            <p:ph type="ctrTitle"/>
          </p:nvPr>
        </p:nvSpPr>
        <p:spPr>
          <a:xfrm>
            <a:off x="116878" y="1316000"/>
            <a:ext cx="8914802" cy="1101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500" dirty="0">
                <a:solidFill>
                  <a:schemeClr val="bg1"/>
                </a:solidFill>
              </a:rPr>
              <a:t>Executive Summary &amp; Research Objectives</a:t>
            </a:r>
            <a:endParaRPr sz="3500" dirty="0">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01;p41">
            <a:extLst>
              <a:ext uri="{FF2B5EF4-FFF2-40B4-BE49-F238E27FC236}">
                <a16:creationId xmlns:a16="http://schemas.microsoft.com/office/drawing/2014/main" id="{F137F809-A6B1-430A-814C-B3BA3C391268}"/>
              </a:ext>
            </a:extLst>
          </p:cNvPr>
          <p:cNvSpPr/>
          <p:nvPr/>
        </p:nvSpPr>
        <p:spPr>
          <a:xfrm>
            <a:off x="0" y="-120408"/>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itle 7">
            <a:extLst>
              <a:ext uri="{FF2B5EF4-FFF2-40B4-BE49-F238E27FC236}">
                <a16:creationId xmlns:a16="http://schemas.microsoft.com/office/drawing/2014/main" id="{FAA116A1-EB96-492E-8699-83FE263A0CCC}"/>
              </a:ext>
            </a:extLst>
          </p:cNvPr>
          <p:cNvSpPr>
            <a:spLocks noGrp="1"/>
          </p:cNvSpPr>
          <p:nvPr>
            <p:ph type="title"/>
          </p:nvPr>
        </p:nvSpPr>
        <p:spPr>
          <a:xfrm>
            <a:off x="946404" y="132436"/>
            <a:ext cx="7269480" cy="994172"/>
          </a:xfrm>
        </p:spPr>
        <p:txBody>
          <a:bodyPr anchor="ctr">
            <a:normAutofit/>
          </a:bodyPr>
          <a:lstStyle/>
          <a:p>
            <a:r>
              <a:rPr lang="en" sz="2000" dirty="0"/>
              <a:t>SQL Views Sample Queries</a:t>
            </a:r>
            <a:br>
              <a:rPr lang="en" dirty="0"/>
            </a:br>
            <a:r>
              <a:rPr lang="en" dirty="0"/>
              <a:t>Vacination Headline - Latest</a:t>
            </a:r>
            <a:endParaRPr lang="en-US" dirty="0"/>
          </a:p>
        </p:txBody>
      </p:sp>
      <p:sp>
        <p:nvSpPr>
          <p:cNvPr id="9" name="Text Placeholder 8">
            <a:extLst>
              <a:ext uri="{FF2B5EF4-FFF2-40B4-BE49-F238E27FC236}">
                <a16:creationId xmlns:a16="http://schemas.microsoft.com/office/drawing/2014/main" id="{B6814CB9-5859-44D3-A2B7-1EC2F5FF1331}"/>
              </a:ext>
            </a:extLst>
          </p:cNvPr>
          <p:cNvSpPr>
            <a:spLocks noGrp="1"/>
          </p:cNvSpPr>
          <p:nvPr>
            <p:ph type="body" idx="1"/>
          </p:nvPr>
        </p:nvSpPr>
        <p:spPr/>
        <p:txBody>
          <a:bodyPr/>
          <a:lstStyle/>
          <a:p>
            <a:r>
              <a:rPr lang="en-US" dirty="0"/>
              <a:t>State granularity</a:t>
            </a:r>
          </a:p>
        </p:txBody>
      </p:sp>
      <p:sp>
        <p:nvSpPr>
          <p:cNvPr id="11" name="Text Placeholder 10">
            <a:extLst>
              <a:ext uri="{FF2B5EF4-FFF2-40B4-BE49-F238E27FC236}">
                <a16:creationId xmlns:a16="http://schemas.microsoft.com/office/drawing/2014/main" id="{4F6B7064-9116-481D-86F7-2F0877DA5C2D}"/>
              </a:ext>
            </a:extLst>
          </p:cNvPr>
          <p:cNvSpPr>
            <a:spLocks noGrp="1"/>
          </p:cNvSpPr>
          <p:nvPr>
            <p:ph type="body" sz="quarter" idx="3"/>
          </p:nvPr>
        </p:nvSpPr>
        <p:spPr/>
        <p:txBody>
          <a:bodyPr/>
          <a:lstStyle/>
          <a:p>
            <a:r>
              <a:rPr lang="en-US" dirty="0"/>
              <a:t>MSA granularity</a:t>
            </a:r>
          </a:p>
        </p:txBody>
      </p:sp>
      <p:pic>
        <p:nvPicPr>
          <p:cNvPr id="13" name="Content Placeholder 12">
            <a:extLst>
              <a:ext uri="{FF2B5EF4-FFF2-40B4-BE49-F238E27FC236}">
                <a16:creationId xmlns:a16="http://schemas.microsoft.com/office/drawing/2014/main" id="{F1604278-11E2-4250-A3B4-0CCF87C062B9}"/>
              </a:ext>
            </a:extLst>
          </p:cNvPr>
          <p:cNvPicPr>
            <a:picLocks noGrp="1" noChangeAspect="1"/>
          </p:cNvPicPr>
          <p:nvPr>
            <p:ph sz="half" idx="2"/>
          </p:nvPr>
        </p:nvPicPr>
        <p:blipFill>
          <a:blip r:embed="rId2"/>
          <a:stretch>
            <a:fillRect/>
          </a:stretch>
        </p:blipFill>
        <p:spPr>
          <a:xfrm>
            <a:off x="1371697" y="1881188"/>
            <a:ext cx="2509643" cy="2747962"/>
          </a:xfrm>
          <a:prstGeom prst="rect">
            <a:avLst/>
          </a:prstGeom>
        </p:spPr>
      </p:pic>
      <p:pic>
        <p:nvPicPr>
          <p:cNvPr id="14" name="Content Placeholder 13">
            <a:extLst>
              <a:ext uri="{FF2B5EF4-FFF2-40B4-BE49-F238E27FC236}">
                <a16:creationId xmlns:a16="http://schemas.microsoft.com/office/drawing/2014/main" id="{6CA73BB5-D85F-4419-9BDC-FB13D41A7701}"/>
              </a:ext>
            </a:extLst>
          </p:cNvPr>
          <p:cNvPicPr>
            <a:picLocks noGrp="1" noChangeAspect="1"/>
          </p:cNvPicPr>
          <p:nvPr>
            <p:ph sz="quarter" idx="4"/>
          </p:nvPr>
        </p:nvPicPr>
        <p:blipFill>
          <a:blip r:embed="rId3"/>
          <a:stretch>
            <a:fillRect/>
          </a:stretch>
        </p:blipFill>
        <p:spPr>
          <a:xfrm>
            <a:off x="5048834" y="1881188"/>
            <a:ext cx="2451520" cy="2747962"/>
          </a:xfrm>
          <a:prstGeom prst="rect">
            <a:avLst/>
          </a:prstGeom>
        </p:spPr>
      </p:pic>
    </p:spTree>
    <p:extLst>
      <p:ext uri="{BB962C8B-B14F-4D97-AF65-F5344CB8AC3E}">
        <p14:creationId xmlns:p14="http://schemas.microsoft.com/office/powerpoint/2010/main" val="4194778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01;p41">
            <a:extLst>
              <a:ext uri="{FF2B5EF4-FFF2-40B4-BE49-F238E27FC236}">
                <a16:creationId xmlns:a16="http://schemas.microsoft.com/office/drawing/2014/main" id="{64150478-AAF1-40A9-AB37-780BA5014FAD}"/>
              </a:ext>
            </a:extLst>
          </p:cNvPr>
          <p:cNvSpPr/>
          <p:nvPr/>
        </p:nvSpPr>
        <p:spPr>
          <a:xfrm>
            <a:off x="0" y="-120408"/>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itle 7">
            <a:extLst>
              <a:ext uri="{FF2B5EF4-FFF2-40B4-BE49-F238E27FC236}">
                <a16:creationId xmlns:a16="http://schemas.microsoft.com/office/drawing/2014/main" id="{FAA116A1-EB96-492E-8699-83FE263A0CCC}"/>
              </a:ext>
            </a:extLst>
          </p:cNvPr>
          <p:cNvSpPr>
            <a:spLocks noGrp="1"/>
          </p:cNvSpPr>
          <p:nvPr>
            <p:ph type="title"/>
          </p:nvPr>
        </p:nvSpPr>
        <p:spPr>
          <a:xfrm>
            <a:off x="946404" y="195495"/>
            <a:ext cx="7269480" cy="994172"/>
          </a:xfrm>
        </p:spPr>
        <p:txBody>
          <a:bodyPr anchor="t">
            <a:normAutofit/>
          </a:bodyPr>
          <a:lstStyle/>
          <a:p>
            <a:r>
              <a:rPr lang="en" sz="2000" dirty="0"/>
              <a:t>SQL Views Sample Queries</a:t>
            </a:r>
            <a:br>
              <a:rPr lang="en" dirty="0"/>
            </a:br>
            <a:r>
              <a:rPr lang="en" dirty="0"/>
              <a:t>Vacination Hesitancy Reasons</a:t>
            </a:r>
            <a:endParaRPr lang="en-US" dirty="0"/>
          </a:p>
        </p:txBody>
      </p:sp>
      <p:sp>
        <p:nvSpPr>
          <p:cNvPr id="9" name="Text Placeholder 8">
            <a:extLst>
              <a:ext uri="{FF2B5EF4-FFF2-40B4-BE49-F238E27FC236}">
                <a16:creationId xmlns:a16="http://schemas.microsoft.com/office/drawing/2014/main" id="{B6814CB9-5859-44D3-A2B7-1EC2F5FF1331}"/>
              </a:ext>
            </a:extLst>
          </p:cNvPr>
          <p:cNvSpPr>
            <a:spLocks noGrp="1"/>
          </p:cNvSpPr>
          <p:nvPr>
            <p:ph type="body" idx="1"/>
          </p:nvPr>
        </p:nvSpPr>
        <p:spPr/>
        <p:txBody>
          <a:bodyPr/>
          <a:lstStyle/>
          <a:p>
            <a:r>
              <a:rPr lang="en-US" dirty="0"/>
              <a:t>State granularity</a:t>
            </a:r>
          </a:p>
        </p:txBody>
      </p:sp>
      <p:sp>
        <p:nvSpPr>
          <p:cNvPr id="11" name="Text Placeholder 10">
            <a:extLst>
              <a:ext uri="{FF2B5EF4-FFF2-40B4-BE49-F238E27FC236}">
                <a16:creationId xmlns:a16="http://schemas.microsoft.com/office/drawing/2014/main" id="{4F6B7064-9116-481D-86F7-2F0877DA5C2D}"/>
              </a:ext>
            </a:extLst>
          </p:cNvPr>
          <p:cNvSpPr>
            <a:spLocks noGrp="1"/>
          </p:cNvSpPr>
          <p:nvPr>
            <p:ph type="body" sz="quarter" idx="3"/>
          </p:nvPr>
        </p:nvSpPr>
        <p:spPr/>
        <p:txBody>
          <a:bodyPr/>
          <a:lstStyle/>
          <a:p>
            <a:r>
              <a:rPr lang="en-US" dirty="0"/>
              <a:t>MSA granularity</a:t>
            </a:r>
          </a:p>
        </p:txBody>
      </p:sp>
      <p:pic>
        <p:nvPicPr>
          <p:cNvPr id="10" name="Content Placeholder 9">
            <a:extLst>
              <a:ext uri="{FF2B5EF4-FFF2-40B4-BE49-F238E27FC236}">
                <a16:creationId xmlns:a16="http://schemas.microsoft.com/office/drawing/2014/main" id="{CB2446BA-1BBD-4E77-A7B3-DA56B2CE9382}"/>
              </a:ext>
            </a:extLst>
          </p:cNvPr>
          <p:cNvPicPr>
            <a:picLocks noChangeAspect="1"/>
          </p:cNvPicPr>
          <p:nvPr/>
        </p:nvPicPr>
        <p:blipFill rotWithShape="1">
          <a:blip r:embed="rId2"/>
          <a:srcRect b="52014"/>
          <a:stretch/>
        </p:blipFill>
        <p:spPr>
          <a:xfrm>
            <a:off x="1171298" y="1833881"/>
            <a:ext cx="2910631" cy="2650380"/>
          </a:xfrm>
          <a:prstGeom prst="rect">
            <a:avLst/>
          </a:prstGeom>
        </p:spPr>
      </p:pic>
      <p:pic>
        <p:nvPicPr>
          <p:cNvPr id="16" name="Content Placeholder 9">
            <a:extLst>
              <a:ext uri="{FF2B5EF4-FFF2-40B4-BE49-F238E27FC236}">
                <a16:creationId xmlns:a16="http://schemas.microsoft.com/office/drawing/2014/main" id="{B37F02B1-6B78-479B-B658-743FAB2A5DC6}"/>
              </a:ext>
            </a:extLst>
          </p:cNvPr>
          <p:cNvPicPr>
            <a:picLocks noGrp="1" noChangeAspect="1"/>
          </p:cNvPicPr>
          <p:nvPr>
            <p:ph sz="quarter" idx="4"/>
          </p:nvPr>
        </p:nvPicPr>
        <p:blipFill rotWithShape="1">
          <a:blip r:embed="rId2"/>
          <a:srcRect t="52197" b="-472"/>
          <a:stretch/>
        </p:blipFill>
        <p:spPr>
          <a:xfrm>
            <a:off x="4855608" y="1833881"/>
            <a:ext cx="2838924" cy="2600727"/>
          </a:xfrm>
          <a:prstGeom prst="rect">
            <a:avLst/>
          </a:prstGeom>
        </p:spPr>
      </p:pic>
    </p:spTree>
    <p:extLst>
      <p:ext uri="{BB962C8B-B14F-4D97-AF65-F5344CB8AC3E}">
        <p14:creationId xmlns:p14="http://schemas.microsoft.com/office/powerpoint/2010/main" val="3553216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F3C7A-7E3F-45FE-9678-853021743EAB}"/>
              </a:ext>
            </a:extLst>
          </p:cNvPr>
          <p:cNvSpPr>
            <a:spLocks noGrp="1"/>
          </p:cNvSpPr>
          <p:nvPr>
            <p:ph type="title"/>
          </p:nvPr>
        </p:nvSpPr>
        <p:spPr>
          <a:xfrm>
            <a:off x="512165" y="510988"/>
            <a:ext cx="2334678" cy="3594399"/>
          </a:xfrm>
        </p:spPr>
        <p:txBody>
          <a:bodyPr anchor="t">
            <a:normAutofit/>
          </a:bodyPr>
          <a:lstStyle/>
          <a:p>
            <a:r>
              <a:rPr lang="en" sz="2000" dirty="0"/>
              <a:t>SQL Views Sample Queries</a:t>
            </a:r>
            <a:br>
              <a:rPr lang="en" dirty="0"/>
            </a:br>
            <a:r>
              <a:rPr lang="en" dirty="0"/>
              <a:t>Vacine Hesitancy Headline - Latest</a:t>
            </a:r>
            <a:endParaRPr lang="en-US" dirty="0"/>
          </a:p>
        </p:txBody>
      </p:sp>
      <p:sp>
        <p:nvSpPr>
          <p:cNvPr id="3" name="Text Placeholder 2">
            <a:extLst>
              <a:ext uri="{FF2B5EF4-FFF2-40B4-BE49-F238E27FC236}">
                <a16:creationId xmlns:a16="http://schemas.microsoft.com/office/drawing/2014/main" id="{0DA1AF3E-B2DA-4399-A0B2-155F14C8F325}"/>
              </a:ext>
            </a:extLst>
          </p:cNvPr>
          <p:cNvSpPr>
            <a:spLocks noGrp="1"/>
          </p:cNvSpPr>
          <p:nvPr>
            <p:ph type="body" idx="1"/>
          </p:nvPr>
        </p:nvSpPr>
        <p:spPr>
          <a:xfrm>
            <a:off x="3839130" y="29004"/>
            <a:ext cx="2043953" cy="274319"/>
          </a:xfrm>
        </p:spPr>
        <p:txBody>
          <a:bodyPr anchor="t">
            <a:normAutofit fontScale="92500" lnSpcReduction="10000"/>
          </a:bodyPr>
          <a:lstStyle/>
          <a:p>
            <a:pPr algn="ctr"/>
            <a:r>
              <a:rPr lang="en-US" dirty="0"/>
              <a:t>State Granularity</a:t>
            </a:r>
          </a:p>
        </p:txBody>
      </p:sp>
      <p:pic>
        <p:nvPicPr>
          <p:cNvPr id="8" name="Content Placeholder 7">
            <a:extLst>
              <a:ext uri="{FF2B5EF4-FFF2-40B4-BE49-F238E27FC236}">
                <a16:creationId xmlns:a16="http://schemas.microsoft.com/office/drawing/2014/main" id="{5F4ACAEE-4220-48B0-91BC-73807AB9AF41}"/>
              </a:ext>
            </a:extLst>
          </p:cNvPr>
          <p:cNvPicPr>
            <a:picLocks noGrp="1" noChangeAspect="1"/>
          </p:cNvPicPr>
          <p:nvPr>
            <p:ph sz="half" idx="2"/>
          </p:nvPr>
        </p:nvPicPr>
        <p:blipFill>
          <a:blip r:embed="rId2"/>
          <a:stretch>
            <a:fillRect/>
          </a:stretch>
        </p:blipFill>
        <p:spPr>
          <a:xfrm>
            <a:off x="3839130" y="274320"/>
            <a:ext cx="2043953" cy="4840177"/>
          </a:xfrm>
        </p:spPr>
      </p:pic>
      <p:sp>
        <p:nvSpPr>
          <p:cNvPr id="5" name="Text Placeholder 4">
            <a:extLst>
              <a:ext uri="{FF2B5EF4-FFF2-40B4-BE49-F238E27FC236}">
                <a16:creationId xmlns:a16="http://schemas.microsoft.com/office/drawing/2014/main" id="{B0566042-7790-4319-8CE9-FB8E2FCB2971}"/>
              </a:ext>
            </a:extLst>
          </p:cNvPr>
          <p:cNvSpPr>
            <a:spLocks noGrp="1"/>
          </p:cNvSpPr>
          <p:nvPr>
            <p:ph type="body" sz="quarter" idx="3"/>
          </p:nvPr>
        </p:nvSpPr>
        <p:spPr>
          <a:xfrm>
            <a:off x="6420499" y="29004"/>
            <a:ext cx="1994669" cy="274319"/>
          </a:xfrm>
        </p:spPr>
        <p:txBody>
          <a:bodyPr anchor="t">
            <a:normAutofit fontScale="92500" lnSpcReduction="10000"/>
          </a:bodyPr>
          <a:lstStyle/>
          <a:p>
            <a:pPr algn="ctr"/>
            <a:r>
              <a:rPr lang="en-US" dirty="0"/>
              <a:t>MSA Granularity</a:t>
            </a:r>
          </a:p>
        </p:txBody>
      </p:sp>
      <p:pic>
        <p:nvPicPr>
          <p:cNvPr id="10" name="Content Placeholder 9">
            <a:extLst>
              <a:ext uri="{FF2B5EF4-FFF2-40B4-BE49-F238E27FC236}">
                <a16:creationId xmlns:a16="http://schemas.microsoft.com/office/drawing/2014/main" id="{2E65C9AF-8399-49B1-89F1-A50F5CF4C5CB}"/>
              </a:ext>
            </a:extLst>
          </p:cNvPr>
          <p:cNvPicPr>
            <a:picLocks noGrp="1" noChangeAspect="1"/>
          </p:cNvPicPr>
          <p:nvPr>
            <p:ph sz="quarter" idx="4"/>
          </p:nvPr>
        </p:nvPicPr>
        <p:blipFill>
          <a:blip r:embed="rId3"/>
          <a:stretch>
            <a:fillRect/>
          </a:stretch>
        </p:blipFill>
        <p:spPr>
          <a:xfrm>
            <a:off x="6420500" y="274320"/>
            <a:ext cx="1994669" cy="4840176"/>
          </a:xfrm>
        </p:spPr>
      </p:pic>
    </p:spTree>
    <p:extLst>
      <p:ext uri="{BB962C8B-B14F-4D97-AF65-F5344CB8AC3E}">
        <p14:creationId xmlns:p14="http://schemas.microsoft.com/office/powerpoint/2010/main" val="2789117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01;p41">
            <a:extLst>
              <a:ext uri="{FF2B5EF4-FFF2-40B4-BE49-F238E27FC236}">
                <a16:creationId xmlns:a16="http://schemas.microsoft.com/office/drawing/2014/main" id="{819F99C5-9606-4B27-8E65-323A407945EF}"/>
              </a:ext>
            </a:extLst>
          </p:cNvPr>
          <p:cNvSpPr/>
          <p:nvPr/>
        </p:nvSpPr>
        <p:spPr>
          <a:xfrm>
            <a:off x="0" y="-120408"/>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75E68CAC-48DD-4666-AB55-A4123B6D9477}"/>
              </a:ext>
            </a:extLst>
          </p:cNvPr>
          <p:cNvSpPr>
            <a:spLocks noGrp="1"/>
          </p:cNvSpPr>
          <p:nvPr>
            <p:ph type="title"/>
          </p:nvPr>
        </p:nvSpPr>
        <p:spPr>
          <a:xfrm>
            <a:off x="946404" y="215205"/>
            <a:ext cx="7269480" cy="994172"/>
          </a:xfrm>
        </p:spPr>
        <p:txBody>
          <a:bodyPr anchor="t"/>
          <a:lstStyle/>
          <a:p>
            <a:r>
              <a:rPr lang="en" sz="2000" dirty="0"/>
              <a:t>SQL Views Sample Queries</a:t>
            </a:r>
            <a:br>
              <a:rPr lang="en" dirty="0"/>
            </a:br>
            <a:r>
              <a:rPr lang="en" dirty="0"/>
              <a:t>State Vacination Progress</a:t>
            </a:r>
            <a:endParaRPr lang="en-US" dirty="0"/>
          </a:p>
        </p:txBody>
      </p:sp>
      <p:sp>
        <p:nvSpPr>
          <p:cNvPr id="3" name="Text Placeholder 2">
            <a:extLst>
              <a:ext uri="{FF2B5EF4-FFF2-40B4-BE49-F238E27FC236}">
                <a16:creationId xmlns:a16="http://schemas.microsoft.com/office/drawing/2014/main" id="{BC79D456-5A15-4999-A722-DF4AE8BC46AB}"/>
              </a:ext>
            </a:extLst>
          </p:cNvPr>
          <p:cNvSpPr>
            <a:spLocks noGrp="1"/>
          </p:cNvSpPr>
          <p:nvPr>
            <p:ph type="body" idx="1"/>
          </p:nvPr>
        </p:nvSpPr>
        <p:spPr/>
        <p:txBody>
          <a:bodyPr/>
          <a:lstStyle/>
          <a:p>
            <a:r>
              <a:rPr lang="en-US" dirty="0"/>
              <a:t>State Vaccination Counts</a:t>
            </a:r>
          </a:p>
        </p:txBody>
      </p:sp>
      <p:pic>
        <p:nvPicPr>
          <p:cNvPr id="8" name="Content Placeholder 7">
            <a:extLst>
              <a:ext uri="{FF2B5EF4-FFF2-40B4-BE49-F238E27FC236}">
                <a16:creationId xmlns:a16="http://schemas.microsoft.com/office/drawing/2014/main" id="{CA59DB79-0AB1-4871-BB30-B634F9A54B7F}"/>
              </a:ext>
            </a:extLst>
          </p:cNvPr>
          <p:cNvPicPr>
            <a:picLocks noGrp="1" noChangeAspect="1"/>
          </p:cNvPicPr>
          <p:nvPr>
            <p:ph sz="half" idx="2"/>
          </p:nvPr>
        </p:nvPicPr>
        <p:blipFill rotWithShape="1">
          <a:blip r:embed="rId2"/>
          <a:srcRect b="55409"/>
          <a:stretch/>
        </p:blipFill>
        <p:spPr>
          <a:xfrm>
            <a:off x="1137088" y="1833881"/>
            <a:ext cx="2979052" cy="1225350"/>
          </a:xfrm>
        </p:spPr>
      </p:pic>
      <p:sp>
        <p:nvSpPr>
          <p:cNvPr id="5" name="Text Placeholder 4">
            <a:extLst>
              <a:ext uri="{FF2B5EF4-FFF2-40B4-BE49-F238E27FC236}">
                <a16:creationId xmlns:a16="http://schemas.microsoft.com/office/drawing/2014/main" id="{708D2190-C709-40D9-AFBE-09C0270ECA7D}"/>
              </a:ext>
            </a:extLst>
          </p:cNvPr>
          <p:cNvSpPr>
            <a:spLocks noGrp="1"/>
          </p:cNvSpPr>
          <p:nvPr>
            <p:ph type="body" sz="quarter" idx="3"/>
          </p:nvPr>
        </p:nvSpPr>
        <p:spPr/>
        <p:txBody>
          <a:bodyPr/>
          <a:lstStyle/>
          <a:p>
            <a:r>
              <a:rPr lang="en-US" dirty="0"/>
              <a:t>State Vaccination Rates</a:t>
            </a:r>
          </a:p>
        </p:txBody>
      </p:sp>
      <p:pic>
        <p:nvPicPr>
          <p:cNvPr id="13" name="Content Placeholder 7">
            <a:extLst>
              <a:ext uri="{FF2B5EF4-FFF2-40B4-BE49-F238E27FC236}">
                <a16:creationId xmlns:a16="http://schemas.microsoft.com/office/drawing/2014/main" id="{623CBDA9-6EB8-4D67-B5F2-F5FF15C802E4}"/>
              </a:ext>
            </a:extLst>
          </p:cNvPr>
          <p:cNvPicPr>
            <a:picLocks noGrp="1" noChangeAspect="1"/>
          </p:cNvPicPr>
          <p:nvPr>
            <p:ph sz="quarter" idx="4"/>
          </p:nvPr>
        </p:nvPicPr>
        <p:blipFill rotWithShape="1">
          <a:blip r:embed="rId2"/>
          <a:srcRect t="47676"/>
          <a:stretch/>
        </p:blipFill>
        <p:spPr>
          <a:xfrm>
            <a:off x="4785544" y="1833881"/>
            <a:ext cx="2979052" cy="1437833"/>
          </a:xfrm>
        </p:spPr>
      </p:pic>
    </p:spTree>
    <p:extLst>
      <p:ext uri="{BB962C8B-B14F-4D97-AF65-F5344CB8AC3E}">
        <p14:creationId xmlns:p14="http://schemas.microsoft.com/office/powerpoint/2010/main" val="462780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01;p41">
            <a:extLst>
              <a:ext uri="{FF2B5EF4-FFF2-40B4-BE49-F238E27FC236}">
                <a16:creationId xmlns:a16="http://schemas.microsoft.com/office/drawing/2014/main" id="{819F99C5-9606-4B27-8E65-323A407945EF}"/>
              </a:ext>
            </a:extLst>
          </p:cNvPr>
          <p:cNvSpPr/>
          <p:nvPr/>
        </p:nvSpPr>
        <p:spPr>
          <a:xfrm>
            <a:off x="0" y="-120408"/>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75E68CAC-48DD-4666-AB55-A4123B6D9477}"/>
              </a:ext>
            </a:extLst>
          </p:cNvPr>
          <p:cNvSpPr>
            <a:spLocks noGrp="1"/>
          </p:cNvSpPr>
          <p:nvPr>
            <p:ph type="title"/>
          </p:nvPr>
        </p:nvSpPr>
        <p:spPr>
          <a:xfrm>
            <a:off x="946404" y="215205"/>
            <a:ext cx="7269480" cy="994172"/>
          </a:xfrm>
        </p:spPr>
        <p:txBody>
          <a:bodyPr anchor="t">
            <a:normAutofit/>
          </a:bodyPr>
          <a:lstStyle/>
          <a:p>
            <a:r>
              <a:rPr lang="en" sz="2000" dirty="0"/>
              <a:t>SQL Views Sample Queries</a:t>
            </a:r>
            <a:br>
              <a:rPr lang="en" dirty="0"/>
            </a:br>
            <a:r>
              <a:rPr lang="en" dirty="0"/>
              <a:t>Vaccine Hesitancy Reasons Headline</a:t>
            </a:r>
            <a:endParaRPr lang="en-US" dirty="0"/>
          </a:p>
        </p:txBody>
      </p:sp>
      <p:sp>
        <p:nvSpPr>
          <p:cNvPr id="3" name="Text Placeholder 2">
            <a:extLst>
              <a:ext uri="{FF2B5EF4-FFF2-40B4-BE49-F238E27FC236}">
                <a16:creationId xmlns:a16="http://schemas.microsoft.com/office/drawing/2014/main" id="{BC79D456-5A15-4999-A722-DF4AE8BC46AB}"/>
              </a:ext>
            </a:extLst>
          </p:cNvPr>
          <p:cNvSpPr>
            <a:spLocks noGrp="1"/>
          </p:cNvSpPr>
          <p:nvPr>
            <p:ph type="body" idx="1"/>
          </p:nvPr>
        </p:nvSpPr>
        <p:spPr/>
        <p:txBody>
          <a:bodyPr/>
          <a:lstStyle/>
          <a:p>
            <a:r>
              <a:rPr lang="en-US" dirty="0"/>
              <a:t>State Vaccination Headlines</a:t>
            </a:r>
          </a:p>
        </p:txBody>
      </p:sp>
      <p:sp>
        <p:nvSpPr>
          <p:cNvPr id="5" name="Text Placeholder 4">
            <a:extLst>
              <a:ext uri="{FF2B5EF4-FFF2-40B4-BE49-F238E27FC236}">
                <a16:creationId xmlns:a16="http://schemas.microsoft.com/office/drawing/2014/main" id="{708D2190-C709-40D9-AFBE-09C0270ECA7D}"/>
              </a:ext>
            </a:extLst>
          </p:cNvPr>
          <p:cNvSpPr>
            <a:spLocks noGrp="1"/>
          </p:cNvSpPr>
          <p:nvPr>
            <p:ph type="body" sz="quarter" idx="3"/>
          </p:nvPr>
        </p:nvSpPr>
        <p:spPr/>
        <p:txBody>
          <a:bodyPr/>
          <a:lstStyle/>
          <a:p>
            <a:r>
              <a:rPr lang="en-US" dirty="0"/>
              <a:t>State Vaccination Hesitancy</a:t>
            </a:r>
          </a:p>
        </p:txBody>
      </p:sp>
      <p:pic>
        <p:nvPicPr>
          <p:cNvPr id="10" name="Content Placeholder 9" descr="Text&#10;&#10;Description automatically generated">
            <a:extLst>
              <a:ext uri="{FF2B5EF4-FFF2-40B4-BE49-F238E27FC236}">
                <a16:creationId xmlns:a16="http://schemas.microsoft.com/office/drawing/2014/main" id="{39988AA7-823B-F341-8211-6F417C1F3F2E}"/>
              </a:ext>
            </a:extLst>
          </p:cNvPr>
          <p:cNvPicPr>
            <a:picLocks noGrp="1" noChangeAspect="1"/>
          </p:cNvPicPr>
          <p:nvPr>
            <p:ph sz="half" idx="2"/>
          </p:nvPr>
        </p:nvPicPr>
        <p:blipFill>
          <a:blip r:embed="rId3"/>
          <a:stretch>
            <a:fillRect/>
          </a:stretch>
        </p:blipFill>
        <p:spPr>
          <a:xfrm>
            <a:off x="946403" y="1833881"/>
            <a:ext cx="3291641" cy="3194512"/>
          </a:xfrm>
        </p:spPr>
      </p:pic>
      <p:pic>
        <p:nvPicPr>
          <p:cNvPr id="15" name="Content Placeholder 14" descr="Text&#10;&#10;Description automatically generated">
            <a:extLst>
              <a:ext uri="{FF2B5EF4-FFF2-40B4-BE49-F238E27FC236}">
                <a16:creationId xmlns:a16="http://schemas.microsoft.com/office/drawing/2014/main" id="{A53A7B41-0105-0444-9356-1CF60D0EC812}"/>
              </a:ext>
            </a:extLst>
          </p:cNvPr>
          <p:cNvPicPr>
            <a:picLocks noGrp="1" noChangeAspect="1"/>
          </p:cNvPicPr>
          <p:nvPr>
            <p:ph sz="quarter" idx="4"/>
          </p:nvPr>
        </p:nvPicPr>
        <p:blipFill>
          <a:blip r:embed="rId4"/>
          <a:stretch>
            <a:fillRect/>
          </a:stretch>
        </p:blipFill>
        <p:spPr>
          <a:xfrm>
            <a:off x="4709927" y="1881188"/>
            <a:ext cx="3129333" cy="2747962"/>
          </a:xfrm>
        </p:spPr>
      </p:pic>
    </p:spTree>
    <p:extLst>
      <p:ext uri="{BB962C8B-B14F-4D97-AF65-F5344CB8AC3E}">
        <p14:creationId xmlns:p14="http://schemas.microsoft.com/office/powerpoint/2010/main" val="345412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Executive Summary</a:t>
            </a:r>
            <a:endParaRPr/>
          </a:p>
        </p:txBody>
      </p:sp>
      <p:sp>
        <p:nvSpPr>
          <p:cNvPr id="75" name="Google Shape;75;p16"/>
          <p:cNvSpPr txBox="1">
            <a:spLocks noGrp="1"/>
          </p:cNvSpPr>
          <p:nvPr>
            <p:ph type="body" idx="1"/>
          </p:nvPr>
        </p:nvSpPr>
        <p:spPr>
          <a:xfrm>
            <a:off x="311700" y="1152475"/>
            <a:ext cx="7550937" cy="3684900"/>
          </a:xfrm>
          <a:prstGeom prst="rect">
            <a:avLst/>
          </a:prstGeom>
        </p:spPr>
        <p:txBody>
          <a:bodyPr spcFirstLastPara="1" wrap="square" lIns="91425" tIns="91425" rIns="91425" bIns="91425" anchor="t" anchorCtr="0">
            <a:normAutofit/>
          </a:bodyPr>
          <a:lstStyle/>
          <a:p>
            <a:pPr>
              <a:spcAft>
                <a:spcPts val="1200"/>
              </a:spcAft>
            </a:pPr>
            <a:endParaRPr lang="en" dirty="0"/>
          </a:p>
          <a:p>
            <a:pPr marL="457200" lvl="0" indent="-342900" algn="l">
              <a:spcBef>
                <a:spcPts val="0"/>
              </a:spcBef>
              <a:spcAft>
                <a:spcPts val="1200"/>
              </a:spcAft>
              <a:buSzPts val="1800"/>
              <a:buChar char="●"/>
            </a:pPr>
            <a:r>
              <a:rPr lang="en" sz="1400" dirty="0"/>
              <a:t>Since the beginning of 2020, the COVID-19 pandemic has had catastrophic effects in nearly every area of business, society, healthcare, and government. How do we know when the “new normal” can go back to the “old normal”?</a:t>
            </a:r>
            <a:endParaRPr sz="1400" dirty="0"/>
          </a:p>
          <a:p>
            <a:pPr marL="457200" lvl="0" indent="-342900" algn="l" rtl="0">
              <a:spcBef>
                <a:spcPts val="0"/>
              </a:spcBef>
              <a:spcAft>
                <a:spcPts val="1200"/>
              </a:spcAft>
              <a:buSzPts val="1800"/>
              <a:buChar char="●"/>
            </a:pPr>
            <a:r>
              <a:rPr lang="en" sz="1400" dirty="0"/>
              <a:t>Our intent is to create a data and analytics platform to organize and analyze COVID trends impacting the spread of the virus, including:</a:t>
            </a:r>
            <a:endParaRPr sz="1400" dirty="0"/>
          </a:p>
          <a:p>
            <a:pPr marL="914400" lvl="1" indent="-317500" algn="l" rtl="0">
              <a:spcBef>
                <a:spcPts val="0"/>
              </a:spcBef>
              <a:spcAft>
                <a:spcPts val="1200"/>
              </a:spcAft>
              <a:buSzPts val="1400"/>
              <a:buChar char="○"/>
            </a:pPr>
            <a:r>
              <a:rPr lang="en" sz="1400" dirty="0"/>
              <a:t>Social gatherings, such as campaign rallies and organized protests</a:t>
            </a:r>
            <a:endParaRPr sz="1400" dirty="0"/>
          </a:p>
          <a:p>
            <a:pPr marL="914400" lvl="1" indent="-317500" algn="l" rtl="0">
              <a:spcBef>
                <a:spcPts val="0"/>
              </a:spcBef>
              <a:spcAft>
                <a:spcPts val="1200"/>
              </a:spcAft>
              <a:buSzPts val="1400"/>
              <a:buChar char="○"/>
            </a:pPr>
            <a:r>
              <a:rPr lang="en" sz="1400" dirty="0"/>
              <a:t>Vaccination mobilization efforts</a:t>
            </a:r>
            <a:endParaRPr sz="1400" dirty="0"/>
          </a:p>
          <a:p>
            <a:pPr marL="914400" lvl="1" indent="-317500" algn="l" rtl="0">
              <a:spcBef>
                <a:spcPts val="0"/>
              </a:spcBef>
              <a:spcAft>
                <a:spcPts val="1200"/>
              </a:spcAft>
              <a:buSzPts val="1400"/>
              <a:buChar char="○"/>
            </a:pPr>
            <a:r>
              <a:rPr lang="en" sz="1400" dirty="0"/>
              <a:t>Socioeconomic factors</a:t>
            </a:r>
            <a:endParaRPr sz="1400" dirty="0"/>
          </a:p>
          <a:p>
            <a:pPr marL="457200" lvl="0" indent="-342900" algn="l" rtl="0">
              <a:spcBef>
                <a:spcPts val="0"/>
              </a:spcBef>
              <a:spcAft>
                <a:spcPts val="1200"/>
              </a:spcAft>
              <a:buSzPts val="1800"/>
              <a:buChar char="●"/>
            </a:pPr>
            <a:r>
              <a:rPr lang="en" sz="1400" dirty="0"/>
              <a:t>The pipeline will intake data from a variety of sources, clean and combine them into a relational database model, and connect to analysis &amp; visualization tools</a:t>
            </a:r>
            <a:endParaRPr sz="1400" dirty="0"/>
          </a:p>
        </p:txBody>
      </p:sp>
      <p:cxnSp>
        <p:nvCxnSpPr>
          <p:cNvPr id="76" name="Google Shape;76;p16"/>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Research Objectives and Use Case</a:t>
            </a:r>
            <a:endParaRPr/>
          </a:p>
        </p:txBody>
      </p:sp>
      <p:sp>
        <p:nvSpPr>
          <p:cNvPr id="83" name="Google Shape;83;p17"/>
          <p:cNvSpPr txBox="1">
            <a:spLocks noGrp="1"/>
          </p:cNvSpPr>
          <p:nvPr>
            <p:ph type="body" idx="1"/>
          </p:nvPr>
        </p:nvSpPr>
        <p:spPr>
          <a:xfrm>
            <a:off x="311700" y="1152475"/>
            <a:ext cx="7665237" cy="3680782"/>
          </a:xfrm>
          <a:prstGeom prst="rect">
            <a:avLst/>
          </a:prstGeom>
        </p:spPr>
        <p:txBody>
          <a:bodyPr spcFirstLastPara="1" vert="horz" wrap="square" lIns="91425" tIns="91425" rIns="91425" bIns="91425" rtlCol="0" anchor="t" anchorCtr="0">
            <a:normAutofit lnSpcReduction="10000"/>
          </a:bodyPr>
          <a:lstStyle/>
          <a:p>
            <a:pPr>
              <a:spcAft>
                <a:spcPts val="1200"/>
              </a:spcAft>
            </a:pPr>
            <a:r>
              <a:rPr lang="en-US" dirty="0"/>
              <a:t>The diverse set of data inputs for this COVID analytics project can support a wide range of decision-making functions – both private and public – in relation to important metrics</a:t>
            </a:r>
            <a:r>
              <a:rPr lang="en" dirty="0"/>
              <a:t> such as cases, vaccinations, vaccine-hesitancy and the impact of large gatherings on the spread of the virus</a:t>
            </a:r>
            <a:endParaRPr lang="en-US"/>
          </a:p>
          <a:p>
            <a:pPr lvl="1">
              <a:spcAft>
                <a:spcPts val="1200"/>
              </a:spcAft>
            </a:pPr>
            <a:r>
              <a:rPr lang="en" dirty="0">
                <a:solidFill>
                  <a:schemeClr val="tx1"/>
                </a:solidFill>
              </a:rPr>
              <a:t>Additionally the datasets incorporate socio-economic factors which can be used in understanding the impact of various factors on prominent trends related to COVID in the United States</a:t>
            </a:r>
          </a:p>
          <a:p>
            <a:pPr>
              <a:spcAft>
                <a:spcPts val="1200"/>
              </a:spcAft>
            </a:pPr>
            <a:r>
              <a:rPr lang="en-US" dirty="0"/>
              <a:t>The following presentation uses the COVID trends data and analytics platform for policy makers to make decisions based on historical trends related to the aforementioned areas</a:t>
            </a:r>
          </a:p>
          <a:p>
            <a:pPr>
              <a:spcAft>
                <a:spcPts val="1200"/>
              </a:spcAft>
            </a:pPr>
            <a:r>
              <a:rPr lang="en-US" dirty="0"/>
              <a:t>Decisions such as when / where to open, segments of the population who are under-vaccinated related to the rest of the population, challenges in vaccine acceptance as well as the trend correlation between social gatherings and the spread of the virus</a:t>
            </a:r>
          </a:p>
          <a:p>
            <a:pPr>
              <a:spcAft>
                <a:spcPts val="1200"/>
              </a:spcAft>
            </a:pPr>
            <a:r>
              <a:rPr lang="en-US" dirty="0"/>
              <a:t>The consolidation of a relatively broad range of data sets in the database is a step forward given some of the complexity in understanding the spread of the virus and efforts taken to address it </a:t>
            </a:r>
          </a:p>
        </p:txBody>
      </p:sp>
      <p:cxnSp>
        <p:nvCxnSpPr>
          <p:cNvPr id="84" name="Google Shape;84;p17"/>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p:nvPr/>
        </p:nvSpPr>
        <p:spPr>
          <a:xfrm>
            <a:off x="0" y="131600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txBox="1">
            <a:spLocks noGrp="1"/>
          </p:cNvSpPr>
          <p:nvPr>
            <p:ph type="ctrTitle"/>
          </p:nvPr>
        </p:nvSpPr>
        <p:spPr>
          <a:xfrm>
            <a:off x="311700" y="1316000"/>
            <a:ext cx="8520600" cy="1101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500" dirty="0">
                <a:solidFill>
                  <a:schemeClr val="bg1"/>
                </a:solidFill>
              </a:rPr>
              <a:t>Data Profile &amp; Collection</a:t>
            </a:r>
            <a:endParaRPr sz="35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3074" name="Picture 2" descr="database Icon 576533">
            <a:extLst>
              <a:ext uri="{FF2B5EF4-FFF2-40B4-BE49-F238E27FC236}">
                <a16:creationId xmlns:a16="http://schemas.microsoft.com/office/drawing/2014/main" id="{A2414A22-1EFF-4BCC-8900-3767B28A3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05" y="1327096"/>
            <a:ext cx="345782" cy="345782"/>
          </a:xfrm>
          <a:prstGeom prst="rect">
            <a:avLst/>
          </a:prstGeom>
          <a:noFill/>
          <a:extLst>
            <a:ext uri="{909E8E84-426E-40DD-AFC4-6F175D3DCCD1}">
              <a14:hiddenFill xmlns:a14="http://schemas.microsoft.com/office/drawing/2010/main">
                <a:solidFill>
                  <a:srgbClr val="FFFFFF"/>
                </a:solidFill>
              </a14:hiddenFill>
            </a:ext>
          </a:extLst>
        </p:spPr>
      </p:pic>
      <p:sp>
        <p:nvSpPr>
          <p:cNvPr id="106" name="Google Shape;106;p20"/>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 name="Google Shape;107;p20"/>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108" name="Google Shape;108;p2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Data Sources</a:t>
            </a:r>
            <a:endParaRPr dirty="0"/>
          </a:p>
        </p:txBody>
      </p:sp>
      <p:sp>
        <p:nvSpPr>
          <p:cNvPr id="8" name="TextBox 7">
            <a:extLst>
              <a:ext uri="{FF2B5EF4-FFF2-40B4-BE49-F238E27FC236}">
                <a16:creationId xmlns:a16="http://schemas.microsoft.com/office/drawing/2014/main" id="{4D760B92-B404-44DC-B9CF-AC8A14B59E4B}"/>
              </a:ext>
            </a:extLst>
          </p:cNvPr>
          <p:cNvSpPr txBox="1"/>
          <p:nvPr/>
        </p:nvSpPr>
        <p:spPr>
          <a:xfrm>
            <a:off x="4644035" y="2918110"/>
            <a:ext cx="3657600" cy="1646605"/>
          </a:xfrm>
          <a:prstGeom prst="rect">
            <a:avLst/>
          </a:prstGeom>
          <a:noFill/>
        </p:spPr>
        <p:txBody>
          <a:bodyPr wrap="square" rtlCol="0">
            <a:spAutoFit/>
          </a:bodyPr>
          <a:lstStyle/>
          <a:p>
            <a:r>
              <a:rPr lang="en-US" dirty="0"/>
              <a:t>Social Gatherings and Disorders</a:t>
            </a:r>
          </a:p>
          <a:p>
            <a:pPr marL="266383" indent="-171450">
              <a:buSzPct val="100000"/>
              <a:buFont typeface="Arial" panose="020B0604020202020204" pitchFamily="34" charset="0"/>
              <a:buChar char="•"/>
            </a:pPr>
            <a:r>
              <a:rPr lang="en-US" sz="1100" dirty="0"/>
              <a:t>Events of social gatherings and disorders in the United States from Jan. 2020 to present, with one observation per event at the granularity level of date and U.S. county. Events include associated actors and estimated crowd sizes and foot traffic patterns. </a:t>
            </a:r>
          </a:p>
          <a:p>
            <a:pPr marL="266383" indent="-171450">
              <a:buSzPct val="100000"/>
              <a:buFont typeface="Arial" panose="020B0604020202020204" pitchFamily="34" charset="0"/>
              <a:buChar char="•"/>
            </a:pPr>
            <a:r>
              <a:rPr lang="en-US" sz="900" i="1" dirty="0"/>
              <a:t>Sources: </a:t>
            </a:r>
            <a:r>
              <a:rPr lang="en-US" sz="900" dirty="0"/>
              <a:t>Armed Conflict Location &amp; Event Data Project (ACLED); Crowd Counting Consortium (CCC)</a:t>
            </a:r>
          </a:p>
        </p:txBody>
      </p:sp>
      <p:grpSp>
        <p:nvGrpSpPr>
          <p:cNvPr id="3" name="Group 4">
            <a:extLst>
              <a:ext uri="{FF2B5EF4-FFF2-40B4-BE49-F238E27FC236}">
                <a16:creationId xmlns:a16="http://schemas.microsoft.com/office/drawing/2014/main" id="{81F6FD02-069F-466C-9259-4F8F90E6CC5F}"/>
              </a:ext>
            </a:extLst>
          </p:cNvPr>
          <p:cNvGrpSpPr/>
          <p:nvPr/>
        </p:nvGrpSpPr>
        <p:grpSpPr>
          <a:xfrm>
            <a:off x="4244508" y="1327096"/>
            <a:ext cx="4003381" cy="1628138"/>
            <a:chOff x="111161" y="1351722"/>
            <a:chExt cx="4003381" cy="1628138"/>
          </a:xfrm>
        </p:grpSpPr>
        <p:sp>
          <p:nvSpPr>
            <p:cNvPr id="2" name="TextBox 1">
              <a:extLst>
                <a:ext uri="{FF2B5EF4-FFF2-40B4-BE49-F238E27FC236}">
                  <a16:creationId xmlns:a16="http://schemas.microsoft.com/office/drawing/2014/main" id="{4E3D47B6-DB19-4165-B4C5-9FE15D760941}"/>
                </a:ext>
              </a:extLst>
            </p:cNvPr>
            <p:cNvSpPr txBox="1"/>
            <p:nvPr/>
          </p:nvSpPr>
          <p:spPr>
            <a:xfrm>
              <a:off x="456942" y="1351722"/>
              <a:ext cx="3657600" cy="1628138"/>
            </a:xfrm>
            <a:prstGeom prst="rect">
              <a:avLst/>
            </a:prstGeom>
            <a:noFill/>
          </p:spPr>
          <p:txBody>
            <a:bodyPr wrap="square" rtlCol="0">
              <a:spAutoFit/>
            </a:bodyPr>
            <a:lstStyle/>
            <a:p>
              <a:r>
                <a:rPr lang="en-US" dirty="0"/>
                <a:t>Covid-19</a:t>
              </a:r>
            </a:p>
            <a:p>
              <a:pPr marL="311468" lvl="0" indent="-171450" rtl="0">
                <a:spcBef>
                  <a:spcPts val="0"/>
                </a:spcBef>
                <a:spcAft>
                  <a:spcPts val="0"/>
                </a:spcAft>
                <a:buSzPct val="128571"/>
                <a:buFont typeface="Arial" panose="020B0604020202020204" pitchFamily="34" charset="0"/>
                <a:buChar char="•"/>
              </a:pPr>
              <a:r>
                <a:rPr lang="en-US" sz="1100" dirty="0"/>
                <a:t>Individual-level patient-level case surveillance that is aggregated to the county level. Variables include case onset, testing results, outcome, geography, gender, age group, and time period.</a:t>
              </a:r>
            </a:p>
            <a:p>
              <a:pPr marL="311468" indent="-171450">
                <a:buSzPct val="128571"/>
                <a:buFont typeface="Arial" panose="020B0604020202020204" pitchFamily="34" charset="0"/>
                <a:buChar char="•"/>
              </a:pPr>
              <a:r>
                <a:rPr lang="en-US" sz="900" i="1" dirty="0"/>
                <a:t>Source: </a:t>
              </a:r>
              <a:r>
                <a:rPr lang="en" sz="900" dirty="0"/>
                <a:t>Johns Hopkins University Center for Systems Science &amp; Engineering COVID-19 Data Repository, Package by Tableau and hosted on data.world</a:t>
              </a:r>
            </a:p>
            <a:p>
              <a:pPr marL="311468" indent="-171450">
                <a:buSzPct val="128571"/>
                <a:buFont typeface="Arial" panose="020B0604020202020204" pitchFamily="34" charset="0"/>
                <a:buChar char="•"/>
              </a:pPr>
              <a:endParaRPr lang="en-US" sz="900" dirty="0">
                <a:highlight>
                  <a:srgbClr val="FFFF00"/>
                </a:highlight>
              </a:endParaRPr>
            </a:p>
          </p:txBody>
        </p:sp>
        <p:pic>
          <p:nvPicPr>
            <p:cNvPr id="1026" name="Picture 2" descr="covid 19 Icon 3861470">
              <a:extLst>
                <a:ext uri="{FF2B5EF4-FFF2-40B4-BE49-F238E27FC236}">
                  <a16:creationId xmlns:a16="http://schemas.microsoft.com/office/drawing/2014/main" id="{9207D47E-E9EC-4442-9F8E-742FE9FCA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61" y="1415198"/>
              <a:ext cx="345782" cy="3457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9B3B000F-774E-4237-9729-34BE1E6AFD7F}"/>
              </a:ext>
            </a:extLst>
          </p:cNvPr>
          <p:cNvGrpSpPr/>
          <p:nvPr/>
        </p:nvGrpSpPr>
        <p:grpSpPr>
          <a:xfrm>
            <a:off x="57414" y="3796089"/>
            <a:ext cx="4003382" cy="1323439"/>
            <a:chOff x="111160" y="3205289"/>
            <a:chExt cx="4003382" cy="1323439"/>
          </a:xfrm>
        </p:grpSpPr>
        <p:sp>
          <p:nvSpPr>
            <p:cNvPr id="7" name="TextBox 6">
              <a:extLst>
                <a:ext uri="{FF2B5EF4-FFF2-40B4-BE49-F238E27FC236}">
                  <a16:creationId xmlns:a16="http://schemas.microsoft.com/office/drawing/2014/main" id="{3318617C-721A-4295-8484-3B7FBD3F051C}"/>
                </a:ext>
              </a:extLst>
            </p:cNvPr>
            <p:cNvSpPr txBox="1"/>
            <p:nvPr/>
          </p:nvSpPr>
          <p:spPr>
            <a:xfrm>
              <a:off x="456942" y="3205289"/>
              <a:ext cx="3657600" cy="1323439"/>
            </a:xfrm>
            <a:prstGeom prst="rect">
              <a:avLst/>
            </a:prstGeom>
            <a:noFill/>
          </p:spPr>
          <p:txBody>
            <a:bodyPr wrap="square" rtlCol="0">
              <a:spAutoFit/>
            </a:bodyPr>
            <a:lstStyle/>
            <a:p>
              <a:r>
                <a:rPr lang="en-US" dirty="0"/>
                <a:t>Vaccination Pulse Survey</a:t>
              </a:r>
            </a:p>
            <a:p>
              <a:pPr marL="246380" indent="-171450">
                <a:buSzPct val="100000"/>
                <a:buFont typeface="Arial" panose="020B0604020202020204" pitchFamily="34" charset="0"/>
                <a:buChar char="•"/>
              </a:pPr>
              <a:r>
                <a:rPr lang="en-US" sz="1100" dirty="0"/>
                <a:t>Survey of U.S. households on their vaccination status and vaccination hesitancy, summarized by demographic characteristics, at the state geographic level, and weekly.</a:t>
              </a:r>
            </a:p>
            <a:p>
              <a:pPr marL="246380" indent="-171450">
                <a:buSzPct val="100000"/>
                <a:buFont typeface="Arial" panose="020B0604020202020204" pitchFamily="34" charset="0"/>
                <a:buChar char="•"/>
              </a:pPr>
              <a:r>
                <a:rPr lang="en-US" sz="900" i="1" dirty="0"/>
                <a:t>Source: </a:t>
              </a:r>
              <a:r>
                <a:rPr lang="en-US" sz="900" dirty="0"/>
                <a:t>Census Household Pulse Surveys (HHP) (</a:t>
              </a:r>
              <a:r>
                <a:rPr lang="en-US" sz="900" dirty="0">
                  <a:sym typeface="Roboto"/>
                </a:rPr>
                <a:t>Table 5. “COVID-19 Vaccinations, by Select Characteristics”)</a:t>
              </a:r>
              <a:endParaRPr lang="en-US" sz="900" dirty="0"/>
            </a:p>
          </p:txBody>
        </p:sp>
        <p:pic>
          <p:nvPicPr>
            <p:cNvPr id="1028" name="Picture 4" descr="vaccine Icon 2964906">
              <a:extLst>
                <a:ext uri="{FF2B5EF4-FFF2-40B4-BE49-F238E27FC236}">
                  <a16:creationId xmlns:a16="http://schemas.microsoft.com/office/drawing/2014/main" id="{812F96F4-9119-4ADB-8D80-A14BBE6207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60" y="3267020"/>
              <a:ext cx="345782" cy="3457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2">
            <a:extLst>
              <a:ext uri="{FF2B5EF4-FFF2-40B4-BE49-F238E27FC236}">
                <a16:creationId xmlns:a16="http://schemas.microsoft.com/office/drawing/2014/main" id="{4CCB9DA9-F91F-428A-BBC9-DC84480522CA}"/>
              </a:ext>
            </a:extLst>
          </p:cNvPr>
          <p:cNvGrpSpPr/>
          <p:nvPr/>
        </p:nvGrpSpPr>
        <p:grpSpPr>
          <a:xfrm>
            <a:off x="109905" y="2470291"/>
            <a:ext cx="4004637" cy="1184940"/>
            <a:chOff x="4461786" y="3205289"/>
            <a:chExt cx="4004637" cy="1184940"/>
          </a:xfrm>
        </p:grpSpPr>
        <p:sp>
          <p:nvSpPr>
            <p:cNvPr id="10" name="TextBox 9">
              <a:extLst>
                <a:ext uri="{FF2B5EF4-FFF2-40B4-BE49-F238E27FC236}">
                  <a16:creationId xmlns:a16="http://schemas.microsoft.com/office/drawing/2014/main" id="{FBA01140-4782-4A4D-82EA-5A7DE87EE047}"/>
                </a:ext>
              </a:extLst>
            </p:cNvPr>
            <p:cNvSpPr txBox="1"/>
            <p:nvPr/>
          </p:nvSpPr>
          <p:spPr>
            <a:xfrm>
              <a:off x="4808823" y="3205289"/>
              <a:ext cx="3657600" cy="1184940"/>
            </a:xfrm>
            <a:prstGeom prst="rect">
              <a:avLst/>
            </a:prstGeom>
            <a:noFill/>
          </p:spPr>
          <p:txBody>
            <a:bodyPr wrap="square" rtlCol="0">
              <a:spAutoFit/>
            </a:bodyPr>
            <a:lstStyle/>
            <a:p>
              <a:r>
                <a:rPr lang="en-US" dirty="0"/>
                <a:t>Demographics</a:t>
              </a:r>
            </a:p>
            <a:p>
              <a:pPr marL="171450" indent="-171450">
                <a:buFont typeface="Arial" panose="020B0604020202020204" pitchFamily="34" charset="0"/>
                <a:buChar char="•"/>
              </a:pPr>
              <a:r>
                <a:rPr lang="en-US" sz="1100" dirty="0"/>
                <a:t>Population characteristics by county include total population, population density, average household size, age, race, ethnicity, income, t</a:t>
              </a:r>
              <a:r>
                <a:rPr lang="en-US" sz="1100" dirty="0">
                  <a:solidFill>
                    <a:schemeClr val="dk2"/>
                  </a:solidFill>
                </a:rPr>
                <a:t>otal population that worked at home, </a:t>
              </a:r>
              <a:r>
                <a:rPr lang="en-US" sz="1100" dirty="0"/>
                <a:t>etc.</a:t>
              </a:r>
            </a:p>
            <a:p>
              <a:pPr marL="171450" indent="-171450">
                <a:buFont typeface="Arial" panose="020B0604020202020204" pitchFamily="34" charset="0"/>
                <a:buChar char="•"/>
              </a:pPr>
              <a:r>
                <a:rPr lang="en-US" sz="900" i="1" dirty="0"/>
                <a:t>Source: </a:t>
              </a:r>
              <a:r>
                <a:rPr lang="en-US" sz="900" dirty="0"/>
                <a:t>Census Bureau American Community Survey (ACS)</a:t>
              </a:r>
            </a:p>
          </p:txBody>
        </p:sp>
        <p:pic>
          <p:nvPicPr>
            <p:cNvPr id="1030" name="Picture 6" descr="demographic Icon 2855555">
              <a:extLst>
                <a:ext uri="{FF2B5EF4-FFF2-40B4-BE49-F238E27FC236}">
                  <a16:creationId xmlns:a16="http://schemas.microsoft.com/office/drawing/2014/main" id="{816EE948-C10E-43B8-A227-4F83BEE7FE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1786" y="3266277"/>
              <a:ext cx="345782" cy="34578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Resistance Icon 3756915">
            <a:extLst>
              <a:ext uri="{FF2B5EF4-FFF2-40B4-BE49-F238E27FC236}">
                <a16:creationId xmlns:a16="http://schemas.microsoft.com/office/drawing/2014/main" id="{EA1F205C-F0E6-483C-A616-40865AF844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4507" y="2964189"/>
            <a:ext cx="345782" cy="34578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C780387-9326-464A-AC3C-A1228433BB2F}"/>
              </a:ext>
            </a:extLst>
          </p:cNvPr>
          <p:cNvSpPr txBox="1"/>
          <p:nvPr/>
        </p:nvSpPr>
        <p:spPr>
          <a:xfrm>
            <a:off x="403196" y="1318935"/>
            <a:ext cx="3657600" cy="1015663"/>
          </a:xfrm>
          <a:prstGeom prst="rect">
            <a:avLst/>
          </a:prstGeom>
          <a:noFill/>
        </p:spPr>
        <p:txBody>
          <a:bodyPr wrap="square" rtlCol="0">
            <a:spAutoFit/>
          </a:bodyPr>
          <a:lstStyle/>
          <a:p>
            <a:r>
              <a:rPr lang="en-US" dirty="0"/>
              <a:t>Geographic boundaries</a:t>
            </a:r>
            <a:endParaRPr lang="en-US" sz="1100" dirty="0"/>
          </a:p>
          <a:p>
            <a:pPr marL="171450" indent="-171450">
              <a:buFont typeface="Arial" panose="020B0604020202020204" pitchFamily="34" charset="0"/>
              <a:buChar char="•"/>
            </a:pPr>
            <a:r>
              <a:rPr lang="en-US" sz="1100" dirty="0"/>
              <a:t>FIPS codes for county, state, metropolitan statistical areas (MSA) and combined statistical areas (CSA).</a:t>
            </a:r>
          </a:p>
          <a:p>
            <a:pPr marL="171450" indent="-171450">
              <a:buFont typeface="Arial" panose="020B0604020202020204" pitchFamily="34" charset="0"/>
              <a:buChar char="•"/>
            </a:pPr>
            <a:r>
              <a:rPr lang="en-US" sz="900" i="1" dirty="0"/>
              <a:t>Source: </a:t>
            </a:r>
            <a:r>
              <a:rPr lang="en-US" sz="900" dirty="0"/>
              <a:t>Census Bureau TIGER</a:t>
            </a:r>
          </a:p>
        </p:txBody>
      </p:sp>
    </p:spTree>
    <p:extLst>
      <p:ext uri="{BB962C8B-B14F-4D97-AF65-F5344CB8AC3E}">
        <p14:creationId xmlns:p14="http://schemas.microsoft.com/office/powerpoint/2010/main" val="2728018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p:nvPr/>
        </p:nvSpPr>
        <p:spPr>
          <a:xfrm>
            <a:off x="0" y="-10050"/>
            <a:ext cx="9164100" cy="11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 name="Google Shape;107;p20"/>
          <p:cNvCxnSpPr/>
          <p:nvPr/>
        </p:nvCxnSpPr>
        <p:spPr>
          <a:xfrm>
            <a:off x="261200" y="1084950"/>
            <a:ext cx="8699700" cy="0"/>
          </a:xfrm>
          <a:prstGeom prst="straightConnector1">
            <a:avLst/>
          </a:prstGeom>
          <a:noFill/>
          <a:ln w="9525" cap="flat" cmpd="sng">
            <a:solidFill>
              <a:schemeClr val="dk2"/>
            </a:solidFill>
            <a:prstDash val="solid"/>
            <a:round/>
            <a:headEnd type="none" w="med" len="med"/>
            <a:tailEnd type="none" w="med" len="med"/>
          </a:ln>
        </p:spPr>
      </p:cxnSp>
      <p:sp>
        <p:nvSpPr>
          <p:cNvPr id="108" name="Google Shape;108;p20"/>
          <p:cNvSpPr txBox="1">
            <a:spLocks noGrp="1"/>
          </p:cNvSpPr>
          <p:nvPr>
            <p:ph type="title"/>
          </p:nvPr>
        </p:nvSpPr>
        <p:spPr>
          <a:xfrm>
            <a:off x="311700" y="275666"/>
            <a:ext cx="8520600" cy="742059"/>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200" dirty="0"/>
              <a:t>Data Sources</a:t>
            </a:r>
            <a:br>
              <a:rPr lang="en" dirty="0"/>
            </a:br>
            <a:r>
              <a:rPr lang="en" dirty="0"/>
              <a:t>COVID-19 Outcomes</a:t>
            </a:r>
            <a:endParaRPr dirty="0"/>
          </a:p>
        </p:txBody>
      </p:sp>
      <p:sp>
        <p:nvSpPr>
          <p:cNvPr id="109" name="Google Shape;109;p20"/>
          <p:cNvSpPr txBox="1">
            <a:spLocks noGrp="1"/>
          </p:cNvSpPr>
          <p:nvPr>
            <p:ph type="body" idx="1"/>
          </p:nvPr>
        </p:nvSpPr>
        <p:spPr>
          <a:xfrm>
            <a:off x="311700" y="1152475"/>
            <a:ext cx="5495542" cy="3804536"/>
          </a:xfrm>
          <a:prstGeom prst="rect">
            <a:avLst/>
          </a:prstGeom>
        </p:spPr>
        <p:txBody>
          <a:bodyPr spcFirstLastPara="1" wrap="square" lIns="91425" tIns="91425" rIns="91425" bIns="91425" anchor="t" anchorCtr="0">
            <a:normAutofit/>
          </a:bodyPr>
          <a:lstStyle/>
          <a:p>
            <a:pPr marL="0" indent="-182880">
              <a:lnSpc>
                <a:spcPct val="120000"/>
              </a:lnSpc>
              <a:buFont typeface="Arial" panose="020B0604020202020204" pitchFamily="34" charset="0"/>
              <a:buChar char="•"/>
            </a:pPr>
            <a:endParaRPr lang="en" sz="1200" i="1" u="sng" dirty="0"/>
          </a:p>
          <a:p>
            <a:pPr marL="0" indent="-182880">
              <a:lnSpc>
                <a:spcPct val="120000"/>
              </a:lnSpc>
              <a:buFont typeface="Arial" panose="020B0604020202020204" pitchFamily="34" charset="0"/>
              <a:buChar char="•"/>
            </a:pPr>
            <a:r>
              <a:rPr lang="en" sz="1200" i="1" u="sng" dirty="0"/>
              <a:t>Data sources:</a:t>
            </a:r>
            <a:endParaRPr lang="en-US" sz="1200" i="1" u="sng" dirty="0"/>
          </a:p>
          <a:p>
            <a:pPr marL="457200" lvl="1" indent="-182880">
              <a:lnSpc>
                <a:spcPct val="120000"/>
              </a:lnSpc>
              <a:buSzPts val="1800"/>
              <a:buFont typeface="Arial" panose="020B0604020202020204" pitchFamily="34" charset="0"/>
              <a:buChar char="•"/>
            </a:pPr>
            <a:r>
              <a:rPr lang="en-US" sz="1050" spc="8" dirty="0">
                <a:solidFill>
                  <a:srgbClr val="000000"/>
                </a:solidFill>
              </a:rPr>
              <a:t>COVID-19 Data Repository by the Center for Systems Science and Engineering (CSSE) at Johns Hopkins University</a:t>
            </a:r>
          </a:p>
          <a:p>
            <a:pPr marL="457200" lvl="1" indent="-182880">
              <a:lnSpc>
                <a:spcPct val="120000"/>
              </a:lnSpc>
              <a:buSzPts val="1800"/>
              <a:buFont typeface="Arial" panose="020B0604020202020204" pitchFamily="34" charset="0"/>
              <a:buChar char="•"/>
            </a:pPr>
            <a:r>
              <a:rPr lang="en" sz="1050" spc="8" dirty="0">
                <a:solidFill>
                  <a:srgbClr val="000000"/>
                </a:solidFill>
              </a:rPr>
              <a:t>Packaged by Tableau and hosted on </a:t>
            </a:r>
            <a:r>
              <a:rPr lang="en" sz="1050" spc="8" dirty="0" err="1">
                <a:solidFill>
                  <a:srgbClr val="000000"/>
                </a:solidFill>
              </a:rPr>
              <a:t>data.world</a:t>
            </a:r>
            <a:endParaRPr lang="en" sz="1050" spc="8" dirty="0">
              <a:solidFill>
                <a:srgbClr val="000000"/>
              </a:solidFill>
            </a:endParaRPr>
          </a:p>
          <a:p>
            <a:pPr marL="457200" lvl="1" indent="-182880">
              <a:lnSpc>
                <a:spcPct val="120000"/>
              </a:lnSpc>
              <a:buSzPts val="1800"/>
              <a:buFont typeface="Arial" panose="020B0604020202020204" pitchFamily="34" charset="0"/>
              <a:buChar char="•"/>
            </a:pPr>
            <a:r>
              <a:rPr lang="en-US" sz="1050" dirty="0"/>
              <a:t>Reference: Dong E, Du H, Gardner L. An interactive web-based dashboard to track COVID-19 in real time. </a:t>
            </a:r>
            <a:r>
              <a:rPr lang="en-US" sz="1050" i="1" dirty="0"/>
              <a:t>Lancet Infect Dis</a:t>
            </a:r>
            <a:r>
              <a:rPr lang="en-US" sz="1050" dirty="0"/>
              <a:t>; published online Feb 19. </a:t>
            </a:r>
            <a:r>
              <a:rPr lang="en-US" sz="1050" dirty="0">
                <a:hlinkClick r:id="rId3"/>
              </a:rPr>
              <a:t>https://doi.org/10.1016/S1473-3099(20)30120-1</a:t>
            </a:r>
            <a:r>
              <a:rPr lang="en-US" sz="1050" dirty="0"/>
              <a:t>.</a:t>
            </a:r>
            <a:endParaRPr lang="en" sz="1050" spc="8" dirty="0">
              <a:solidFill>
                <a:srgbClr val="000000"/>
              </a:solidFill>
            </a:endParaRPr>
          </a:p>
          <a:p>
            <a:pPr marL="0" indent="-182880">
              <a:lnSpc>
                <a:spcPct val="120000"/>
              </a:lnSpc>
              <a:buFont typeface="Arial" panose="020B0604020202020204" pitchFamily="34" charset="0"/>
              <a:buChar char="•"/>
            </a:pPr>
            <a:r>
              <a:rPr lang="en" sz="1200" i="1" u="sng" dirty="0"/>
              <a:t>Scope of data:</a:t>
            </a:r>
          </a:p>
          <a:p>
            <a:pPr marL="457200" lvl="1" indent="-182880">
              <a:lnSpc>
                <a:spcPct val="120000"/>
              </a:lnSpc>
              <a:buFont typeface="Arial" panose="020B0604020202020204" pitchFamily="34" charset="0"/>
              <a:buChar char="•"/>
            </a:pPr>
            <a:r>
              <a:rPr lang="en" sz="1050" dirty="0"/>
              <a:t>Count of positive cases, deaths, new positive cases and new deaths</a:t>
            </a:r>
          </a:p>
          <a:p>
            <a:pPr marL="457200" lvl="1" indent="-182880">
              <a:lnSpc>
                <a:spcPct val="120000"/>
              </a:lnSpc>
              <a:buFont typeface="Arial" panose="020B0604020202020204" pitchFamily="34" charset="0"/>
              <a:buChar char="•"/>
            </a:pPr>
            <a:r>
              <a:rPr lang="en" sz="1050" dirty="0">
                <a:solidFill>
                  <a:srgbClr val="262626"/>
                </a:solidFill>
              </a:rPr>
              <a:t>One row per day per county (US)</a:t>
            </a:r>
          </a:p>
          <a:p>
            <a:pPr marL="0" lvl="0" indent="-182880">
              <a:lnSpc>
                <a:spcPct val="120000"/>
              </a:lnSpc>
              <a:buFont typeface="Arial" panose="020B0604020202020204" pitchFamily="34" charset="0"/>
              <a:buChar char="•"/>
            </a:pPr>
            <a:r>
              <a:rPr lang="en" sz="1200" i="1" u="sng" dirty="0"/>
              <a:t>Collection:</a:t>
            </a:r>
          </a:p>
          <a:p>
            <a:pPr marL="457200" lvl="1" indent="-182880">
              <a:lnSpc>
                <a:spcPct val="120000"/>
              </a:lnSpc>
              <a:buFont typeface="Arial" panose="020B0604020202020204" pitchFamily="34" charset="0"/>
              <a:buChar char="•"/>
            </a:pPr>
            <a:r>
              <a:rPr lang="en" sz="1050" dirty="0"/>
              <a:t>Extract data from .csv file and transform into data frames in Python</a:t>
            </a:r>
            <a:endParaRPr lang="en" sz="1050" i="1" u="sng" dirty="0"/>
          </a:p>
          <a:p>
            <a:pPr marL="0" lvl="1" indent="-182880">
              <a:lnSpc>
                <a:spcPct val="120000"/>
              </a:lnSpc>
              <a:buSzPts val="1800"/>
              <a:buFont typeface="Arial" panose="020B0604020202020204" pitchFamily="34" charset="0"/>
              <a:buChar char="•"/>
            </a:pPr>
            <a:r>
              <a:rPr lang="en" i="1" u="sng" spc="8" dirty="0">
                <a:solidFill>
                  <a:schemeClr val="tx1"/>
                </a:solidFill>
              </a:rPr>
              <a:t>Transformations:</a:t>
            </a:r>
          </a:p>
          <a:p>
            <a:pPr marL="457200" lvl="2">
              <a:lnSpc>
                <a:spcPct val="120000"/>
              </a:lnSpc>
              <a:buSzPts val="1800"/>
              <a:buFont typeface="Arial" panose="020B0604020202020204" pitchFamily="34" charset="0"/>
              <a:buChar char="•"/>
            </a:pPr>
            <a:r>
              <a:rPr lang="en" spc="8" dirty="0">
                <a:solidFill>
                  <a:schemeClr val="tx1"/>
                </a:solidFill>
              </a:rPr>
              <a:t>Data repository transformed by Tableau</a:t>
            </a:r>
          </a:p>
          <a:p>
            <a:pPr marL="457200" lvl="2">
              <a:lnSpc>
                <a:spcPct val="120000"/>
              </a:lnSpc>
              <a:buSzPts val="1800"/>
              <a:buFont typeface="Arial" panose="020B0604020202020204" pitchFamily="34" charset="0"/>
              <a:buChar char="•"/>
            </a:pPr>
            <a:r>
              <a:rPr lang="en" spc="8" dirty="0">
                <a:solidFill>
                  <a:schemeClr val="tx1"/>
                </a:solidFill>
              </a:rPr>
              <a:t>Rename column headings to match overall data model</a:t>
            </a:r>
            <a:endParaRPr lang="en" dirty="0">
              <a:solidFill>
                <a:schemeClr val="tx1"/>
              </a:solidFill>
            </a:endParaRPr>
          </a:p>
          <a:p>
            <a:pPr marL="0" lvl="0" indent="-182880">
              <a:lnSpc>
                <a:spcPct val="120000"/>
              </a:lnSpc>
              <a:buFont typeface="Arial" panose="020B0604020202020204" pitchFamily="34" charset="0"/>
              <a:buChar char="•"/>
            </a:pPr>
            <a:r>
              <a:rPr lang="en" sz="1200" i="1" u="sng" dirty="0"/>
              <a:t>Matching rules:</a:t>
            </a:r>
            <a:endParaRPr sz="1200" dirty="0"/>
          </a:p>
          <a:p>
            <a:pPr marL="457200" lvl="2">
              <a:lnSpc>
                <a:spcPct val="120000"/>
              </a:lnSpc>
              <a:buSzPts val="1800"/>
              <a:buFont typeface="Arial" panose="020B0604020202020204" pitchFamily="34" charset="0"/>
              <a:buChar char="•"/>
            </a:pPr>
            <a:r>
              <a:rPr lang="en" spc="8" dirty="0">
                <a:solidFill>
                  <a:schemeClr val="tx1"/>
                </a:solidFill>
              </a:rPr>
              <a:t>County FIPS code as </a:t>
            </a:r>
            <a:r>
              <a:rPr lang="en" spc="8" dirty="0" err="1">
                <a:solidFill>
                  <a:schemeClr val="tx1"/>
                </a:solidFill>
              </a:rPr>
              <a:t>county_id</a:t>
            </a:r>
            <a:endParaRPr b="1" i="1" spc="8" dirty="0" err="1">
              <a:solidFill>
                <a:schemeClr val="tx1"/>
              </a:solidFill>
            </a:endParaRPr>
          </a:p>
        </p:txBody>
      </p:sp>
      <p:sp>
        <p:nvSpPr>
          <p:cNvPr id="7" name="Google Shape;127;p22">
            <a:extLst>
              <a:ext uri="{FF2B5EF4-FFF2-40B4-BE49-F238E27FC236}">
                <a16:creationId xmlns:a16="http://schemas.microsoft.com/office/drawing/2014/main" id="{89006D8E-0C2A-4948-B953-40FE0DE10625}"/>
              </a:ext>
            </a:extLst>
          </p:cNvPr>
          <p:cNvSpPr txBox="1"/>
          <p:nvPr/>
        </p:nvSpPr>
        <p:spPr>
          <a:xfrm>
            <a:off x="5955126" y="1212475"/>
            <a:ext cx="2428155" cy="3046958"/>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400" i="1" u="sng" dirty="0">
                <a:solidFill>
                  <a:schemeClr val="dk2"/>
                </a:solidFill>
              </a:rPr>
              <a:t>Variables:</a:t>
            </a:r>
            <a:endParaRPr lang="en-US" sz="900" dirty="0">
              <a:solidFill>
                <a:schemeClr val="dk2"/>
              </a:solidFill>
            </a:endParaRPr>
          </a:p>
          <a:p>
            <a:pPr marL="457200" indent="-295275">
              <a:buClr>
                <a:schemeClr val="dk2"/>
              </a:buClr>
              <a:buSzPts val="1050"/>
              <a:buChar char="●"/>
            </a:pPr>
            <a:r>
              <a:rPr lang="en" sz="1050" dirty="0">
                <a:solidFill>
                  <a:schemeClr val="dk2"/>
                </a:solidFill>
              </a:rPr>
              <a:t>Positive Cases Count</a:t>
            </a:r>
          </a:p>
          <a:p>
            <a:pPr marL="457200" indent="-295275">
              <a:buClr>
                <a:schemeClr val="dk2"/>
              </a:buClr>
              <a:buSzPts val="1050"/>
              <a:buChar char="●"/>
            </a:pPr>
            <a:r>
              <a:rPr lang="en" sz="1050" dirty="0">
                <a:solidFill>
                  <a:schemeClr val="dk2"/>
                </a:solidFill>
              </a:rPr>
              <a:t>Death Count</a:t>
            </a:r>
          </a:p>
          <a:p>
            <a:pPr marL="457200" indent="-295275">
              <a:buClr>
                <a:schemeClr val="dk2"/>
              </a:buClr>
              <a:buSzPts val="1050"/>
              <a:buChar char="●"/>
            </a:pPr>
            <a:r>
              <a:rPr lang="en" sz="1050" dirty="0">
                <a:solidFill>
                  <a:schemeClr val="dk2"/>
                </a:solidFill>
              </a:rPr>
              <a:t>New Positive Cases Count</a:t>
            </a:r>
          </a:p>
          <a:p>
            <a:pPr marL="457200" indent="-295275">
              <a:buClr>
                <a:schemeClr val="dk2"/>
              </a:buClr>
              <a:buSzPts val="1050"/>
              <a:buChar char="●"/>
            </a:pPr>
            <a:r>
              <a:rPr lang="en" sz="1050" dirty="0">
                <a:solidFill>
                  <a:schemeClr val="dk2"/>
                </a:solidFill>
              </a:rPr>
              <a:t>New Deaths Count</a:t>
            </a:r>
          </a:p>
          <a:p>
            <a:pPr marL="457200" indent="-295275">
              <a:buClr>
                <a:schemeClr val="dk2"/>
              </a:buClr>
              <a:buSzPts val="1050"/>
              <a:buChar char="●"/>
            </a:pPr>
            <a:r>
              <a:rPr lang="en" sz="1050" dirty="0">
                <a:solidFill>
                  <a:schemeClr val="dk2"/>
                </a:solidFill>
              </a:rPr>
              <a:t>County Name</a:t>
            </a:r>
          </a:p>
          <a:p>
            <a:pPr marL="457200" indent="-295275">
              <a:buClr>
                <a:srgbClr val="46464A"/>
              </a:buClr>
              <a:buSzPts val="1050"/>
              <a:buChar char="●"/>
            </a:pPr>
            <a:r>
              <a:rPr lang="en" sz="1050" dirty="0">
                <a:solidFill>
                  <a:schemeClr val="dk2"/>
                </a:solidFill>
              </a:rPr>
              <a:t>County FIPS Number</a:t>
            </a:r>
          </a:p>
          <a:p>
            <a:pPr marL="457200" indent="-295275">
              <a:buClr>
                <a:srgbClr val="46464A"/>
              </a:buClr>
              <a:buSzPts val="1050"/>
              <a:buChar char="●"/>
            </a:pPr>
            <a:r>
              <a:rPr lang="en" sz="1050" dirty="0">
                <a:solidFill>
                  <a:schemeClr val="dk2"/>
                </a:solidFill>
              </a:rPr>
              <a:t>State Name</a:t>
            </a:r>
          </a:p>
          <a:p>
            <a:pPr marL="457200" indent="-295275">
              <a:buClr>
                <a:srgbClr val="46464A"/>
              </a:buClr>
              <a:buSzPts val="1050"/>
              <a:buChar char="●"/>
            </a:pPr>
            <a:r>
              <a:rPr lang="en" sz="1050" dirty="0">
                <a:solidFill>
                  <a:schemeClr val="dk2"/>
                </a:solidFill>
              </a:rPr>
              <a:t>Date</a:t>
            </a:r>
          </a:p>
          <a:p>
            <a:endParaRPr lang="en" sz="900" dirty="0">
              <a:solidFill>
                <a:schemeClr val="dk2"/>
              </a:solidFill>
            </a:endParaRPr>
          </a:p>
          <a:p>
            <a:pPr marL="0" lvl="0" indent="0" algn="l" rtl="0">
              <a:spcBef>
                <a:spcPts val="0"/>
              </a:spcBef>
              <a:spcAft>
                <a:spcPts val="0"/>
              </a:spcAft>
              <a:buNone/>
            </a:pPr>
            <a:r>
              <a:rPr lang="en" sz="1400" i="1" u="sng" dirty="0">
                <a:solidFill>
                  <a:schemeClr val="dk2"/>
                </a:solidFill>
              </a:rPr>
              <a:t>Volume:</a:t>
            </a:r>
            <a:endParaRPr sz="1400" i="1" u="sng" dirty="0">
              <a:solidFill>
                <a:schemeClr val="dk2"/>
              </a:solidFill>
            </a:endParaRPr>
          </a:p>
          <a:p>
            <a:pPr marL="457200" indent="-295275">
              <a:buClr>
                <a:schemeClr val="dk2"/>
              </a:buClr>
              <a:buSzPts val="1050"/>
              <a:buChar char="●"/>
            </a:pPr>
            <a:r>
              <a:rPr lang="en-US" sz="1050" dirty="0">
                <a:solidFill>
                  <a:schemeClr val="dk2"/>
                </a:solidFill>
              </a:rPr>
              <a:t>~ 1.8 million records</a:t>
            </a:r>
          </a:p>
          <a:p>
            <a:pPr marL="457200" indent="-295275">
              <a:buClr>
                <a:srgbClr val="46464A"/>
              </a:buClr>
              <a:buSzPts val="1050"/>
              <a:buChar char="●"/>
            </a:pPr>
            <a:r>
              <a:rPr lang="en-US" sz="1050" dirty="0">
                <a:solidFill>
                  <a:schemeClr val="dk2"/>
                </a:solidFill>
              </a:rPr>
              <a:t>502 days measured</a:t>
            </a:r>
          </a:p>
          <a:p>
            <a:pPr marL="457200" indent="-295275">
              <a:buClr>
                <a:srgbClr val="46464A"/>
              </a:buClr>
              <a:buSzPts val="1050"/>
              <a:buChar char="●"/>
            </a:pPr>
            <a:r>
              <a:rPr lang="en-US" sz="1050" dirty="0">
                <a:solidFill>
                  <a:schemeClr val="dk2"/>
                </a:solidFill>
              </a:rPr>
              <a:t>Over 1,000 distinct counties</a:t>
            </a:r>
          </a:p>
          <a:p>
            <a:endParaRPr lang="en" sz="900" dirty="0">
              <a:solidFill>
                <a:schemeClr val="dk2"/>
              </a:solidFill>
            </a:endParaRPr>
          </a:p>
          <a:p>
            <a:pPr marL="0" lvl="0" indent="0" algn="l" rtl="0">
              <a:spcBef>
                <a:spcPts val="0"/>
              </a:spcBef>
              <a:spcAft>
                <a:spcPts val="0"/>
              </a:spcAft>
              <a:buNone/>
            </a:pPr>
            <a:r>
              <a:rPr lang="en" sz="1400" i="1" u="sng" dirty="0">
                <a:solidFill>
                  <a:schemeClr val="dk2"/>
                </a:solidFill>
              </a:rPr>
              <a:t>Velocity:</a:t>
            </a:r>
            <a:endParaRPr sz="900" dirty="0">
              <a:solidFill>
                <a:schemeClr val="dk2"/>
              </a:solidFill>
            </a:endParaRPr>
          </a:p>
          <a:p>
            <a:pPr marL="457200" indent="-295275">
              <a:buClr>
                <a:schemeClr val="dk2"/>
              </a:buClr>
              <a:buSzPts val="1050"/>
              <a:buChar char="●"/>
            </a:pPr>
            <a:r>
              <a:rPr lang="en" sz="1050" dirty="0">
                <a:solidFill>
                  <a:schemeClr val="dk2"/>
                </a:solidFill>
              </a:rPr>
              <a:t>Daily refresh</a:t>
            </a:r>
          </a:p>
        </p:txBody>
      </p:sp>
      <p:pic>
        <p:nvPicPr>
          <p:cNvPr id="8" name="Picture 2" descr="covid 19 Icon 3861470">
            <a:extLst>
              <a:ext uri="{FF2B5EF4-FFF2-40B4-BE49-F238E27FC236}">
                <a16:creationId xmlns:a16="http://schemas.microsoft.com/office/drawing/2014/main" id="{9207D47E-E9EC-4442-9F8E-742FE9FCA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9556" y="18662"/>
            <a:ext cx="345782" cy="345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28647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TM03457515[[fn=View]]</Template>
  <TotalTime>694</TotalTime>
  <Words>3131</Words>
  <Application>Microsoft Office PowerPoint</Application>
  <PresentationFormat>On-screen Show (16:9)</PresentationFormat>
  <Paragraphs>425</Paragraphs>
  <Slides>44</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Wingdings 2</vt:lpstr>
      <vt:lpstr>Times New Roman</vt:lpstr>
      <vt:lpstr>Arial</vt:lpstr>
      <vt:lpstr>Wingdings</vt:lpstr>
      <vt:lpstr>Century Schoolbook</vt:lpstr>
      <vt:lpstr>View</vt:lpstr>
      <vt:lpstr>Society in the Age of COVID</vt:lpstr>
      <vt:lpstr>Agenda</vt:lpstr>
      <vt:lpstr>Meet the Team</vt:lpstr>
      <vt:lpstr>Executive Summary &amp; Research Objectives</vt:lpstr>
      <vt:lpstr>Executive Summary</vt:lpstr>
      <vt:lpstr>Research Objectives and Use Case</vt:lpstr>
      <vt:lpstr>Data Profile &amp; Collection</vt:lpstr>
      <vt:lpstr>Data Sources</vt:lpstr>
      <vt:lpstr>Data Sources COVID-19 Outcomes</vt:lpstr>
      <vt:lpstr>Data Sources Social Gatherings and Disorders</vt:lpstr>
      <vt:lpstr>Data Sources  Vaccination Pulse Survey</vt:lpstr>
      <vt:lpstr>Data Sources  Demographic Variables</vt:lpstr>
      <vt:lpstr>Database Design</vt:lpstr>
      <vt:lpstr>Design Considerations: Platform</vt:lpstr>
      <vt:lpstr>Platform</vt:lpstr>
      <vt:lpstr>Design Considerations: ETL and Data Preparation</vt:lpstr>
      <vt:lpstr>ETL and Data Processing</vt:lpstr>
      <vt:lpstr>Reporting Data Warehouse  Entity Relationship </vt:lpstr>
      <vt:lpstr>Insights, Reports, and Dashboards</vt:lpstr>
      <vt:lpstr>Florida Case Study: Vaccinations</vt:lpstr>
      <vt:lpstr>Florida Case Study: Cases Trend</vt:lpstr>
      <vt:lpstr>Florida Case Study: Non-Vaccinated Overview</vt:lpstr>
      <vt:lpstr>Florida Case Study: Not Vaccinated by Demographic</vt:lpstr>
      <vt:lpstr>PowerPoint Presentation</vt:lpstr>
      <vt:lpstr>PowerPoint Presentation</vt:lpstr>
      <vt:lpstr>PowerPoint Presentation</vt:lpstr>
      <vt:lpstr>Recommendations &amp; Lessons Learned</vt:lpstr>
      <vt:lpstr>Recommendations</vt:lpstr>
      <vt:lpstr>Lessons Learned &amp; Scope for Improvement</vt:lpstr>
      <vt:lpstr>Appendices</vt:lpstr>
      <vt:lpstr>Vaccination Dataset Process Overview</vt:lpstr>
      <vt:lpstr>Vaccination Dataset Sample Python Code</vt:lpstr>
      <vt:lpstr>Entity Relationships Census Household Pulse Survey</vt:lpstr>
      <vt:lpstr>Entity Relationships Social Disorder and Demonstration Events</vt:lpstr>
      <vt:lpstr>Entity Relationships 2020 U.S. Elections</vt:lpstr>
      <vt:lpstr>Data Model Staging Database EERD</vt:lpstr>
      <vt:lpstr>Transactional Database - Entity Relationship</vt:lpstr>
      <vt:lpstr>SQL Views Sample Queries - State_Overview</vt:lpstr>
      <vt:lpstr>SQL Views Sample - Vaccination Choice Reasons</vt:lpstr>
      <vt:lpstr>SQL Views Sample Queries Vacination Headline - Latest</vt:lpstr>
      <vt:lpstr>SQL Views Sample Queries Vacination Hesitancy Reasons</vt:lpstr>
      <vt:lpstr>SQL Views Sample Queries Vacine Hesitancy Headline - Latest</vt:lpstr>
      <vt:lpstr>SQL Views Sample Queries State Vacination Progress</vt:lpstr>
      <vt:lpstr>SQL Views Sample Queries Vaccine Hesitancy Reasons Headline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Society in the Age of COVID</dc:title>
  <dc:creator>Fetouh</dc:creator>
  <cp:lastModifiedBy>Whitney Schreiber</cp:lastModifiedBy>
  <cp:revision>585</cp:revision>
  <dcterms:modified xsi:type="dcterms:W3CDTF">2021-08-09T17:56:14Z</dcterms:modified>
</cp:coreProperties>
</file>